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ctiveX/activeX1.xml" ContentType="application/vnd.ms-office.activeX+xml"/>
  <Override PartName="/ppt/activeX/activeX1.bin" ContentType="application/vnd.ms-office.activeX"/>
  <Override PartName="/ppt/activeX/activeX2.xml" ContentType="application/vnd.ms-office.activeX+xml"/>
  <Override PartName="/ppt/activeX/activeX2.bin" ContentType="application/vnd.ms-office.activeX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439" r:id="rId2"/>
    <p:sldId id="696" r:id="rId3"/>
    <p:sldId id="674" r:id="rId4"/>
    <p:sldId id="469" r:id="rId5"/>
    <p:sldId id="470" r:id="rId6"/>
    <p:sldId id="471" r:id="rId7"/>
    <p:sldId id="472" r:id="rId8"/>
    <p:sldId id="473" r:id="rId9"/>
    <p:sldId id="474" r:id="rId10"/>
    <p:sldId id="475" r:id="rId11"/>
    <p:sldId id="476" r:id="rId12"/>
    <p:sldId id="477" r:id="rId13"/>
    <p:sldId id="478" r:id="rId14"/>
    <p:sldId id="479" r:id="rId15"/>
    <p:sldId id="480" r:id="rId16"/>
    <p:sldId id="481" r:id="rId17"/>
    <p:sldId id="482" r:id="rId18"/>
    <p:sldId id="483" r:id="rId19"/>
  </p:sldIdLst>
  <p:sldSz cx="9144000" cy="6858000" type="screen4x3"/>
  <p:notesSz cx="6797675" cy="992822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>
          <p15:clr>
            <a:srgbClr val="A4A3A4"/>
          </p15:clr>
        </p15:guide>
        <p15:guide id="2" pos="5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0000FF"/>
    <a:srgbClr val="800000"/>
    <a:srgbClr val="FFCC99"/>
    <a:srgbClr val="CC6600"/>
    <a:srgbClr val="009999"/>
    <a:srgbClr val="FF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9" autoAdjust="0"/>
    <p:restoredTop sz="94830" autoAdjust="0"/>
  </p:normalViewPr>
  <p:slideViewPr>
    <p:cSldViewPr>
      <p:cViewPr varScale="1">
        <p:scale>
          <a:sx n="85" d="100"/>
          <a:sy n="85" d="100"/>
        </p:scale>
        <p:origin x="1219" y="62"/>
      </p:cViewPr>
      <p:guideLst>
        <p:guide orient="horz" pos="2523"/>
        <p:guide pos="5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activeX1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D27CDB6E-AE6D-11CF-96B8-444553540000}" ax:persistence="persistStorage" r:id="rId1"/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6.emf"/><Relationship Id="rId7" Type="http://schemas.openxmlformats.org/officeDocument/2006/relationships/image" Target="../media/image80.emf"/><Relationship Id="rId2" Type="http://schemas.openxmlformats.org/officeDocument/2006/relationships/image" Target="../media/image75.emf"/><Relationship Id="rId1" Type="http://schemas.openxmlformats.org/officeDocument/2006/relationships/image" Target="../media/image74.emf"/><Relationship Id="rId6" Type="http://schemas.openxmlformats.org/officeDocument/2006/relationships/image" Target="../media/image79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7" Type="http://schemas.openxmlformats.org/officeDocument/2006/relationships/image" Target="../media/image88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Relationship Id="rId6" Type="http://schemas.openxmlformats.org/officeDocument/2006/relationships/image" Target="../media/image87.emf"/><Relationship Id="rId5" Type="http://schemas.openxmlformats.org/officeDocument/2006/relationships/image" Target="../media/image86.emf"/><Relationship Id="rId4" Type="http://schemas.openxmlformats.org/officeDocument/2006/relationships/image" Target="../media/image85.e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96.emf"/><Relationship Id="rId13" Type="http://schemas.openxmlformats.org/officeDocument/2006/relationships/image" Target="../media/image101.emf"/><Relationship Id="rId3" Type="http://schemas.openxmlformats.org/officeDocument/2006/relationships/image" Target="../media/image91.emf"/><Relationship Id="rId7" Type="http://schemas.openxmlformats.org/officeDocument/2006/relationships/image" Target="../media/image95.emf"/><Relationship Id="rId12" Type="http://schemas.openxmlformats.org/officeDocument/2006/relationships/image" Target="../media/image100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Relationship Id="rId6" Type="http://schemas.openxmlformats.org/officeDocument/2006/relationships/image" Target="../media/image94.emf"/><Relationship Id="rId11" Type="http://schemas.openxmlformats.org/officeDocument/2006/relationships/image" Target="../media/image99.emf"/><Relationship Id="rId5" Type="http://schemas.openxmlformats.org/officeDocument/2006/relationships/image" Target="../media/image93.emf"/><Relationship Id="rId15" Type="http://schemas.openxmlformats.org/officeDocument/2006/relationships/image" Target="../media/image103.emf"/><Relationship Id="rId10" Type="http://schemas.openxmlformats.org/officeDocument/2006/relationships/image" Target="../media/image98.emf"/><Relationship Id="rId4" Type="http://schemas.openxmlformats.org/officeDocument/2006/relationships/image" Target="../media/image92.emf"/><Relationship Id="rId9" Type="http://schemas.openxmlformats.org/officeDocument/2006/relationships/image" Target="../media/image97.emf"/><Relationship Id="rId14" Type="http://schemas.openxmlformats.org/officeDocument/2006/relationships/image" Target="../media/image102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5.emf"/><Relationship Id="rId1" Type="http://schemas.openxmlformats.org/officeDocument/2006/relationships/image" Target="../media/image104.emf"/><Relationship Id="rId5" Type="http://schemas.openxmlformats.org/officeDocument/2006/relationships/image" Target="../media/image108.emf"/><Relationship Id="rId4" Type="http://schemas.openxmlformats.org/officeDocument/2006/relationships/image" Target="../media/image10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image" Target="../media/image109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drawings/_rels/vmlDrawing16.vml.rels><?xml version="1.0" encoding="UTF-8" standalone="yes"?>
<Relationships xmlns="http://schemas.openxmlformats.org/package/2006/relationships"><Relationship Id="rId8" Type="http://schemas.openxmlformats.org/officeDocument/2006/relationships/image" Target="../media/image121.emf"/><Relationship Id="rId13" Type="http://schemas.openxmlformats.org/officeDocument/2006/relationships/image" Target="../media/image126.emf"/><Relationship Id="rId18" Type="http://schemas.openxmlformats.org/officeDocument/2006/relationships/image" Target="../media/image131.emf"/><Relationship Id="rId3" Type="http://schemas.openxmlformats.org/officeDocument/2006/relationships/image" Target="../media/image116.emf"/><Relationship Id="rId7" Type="http://schemas.openxmlformats.org/officeDocument/2006/relationships/image" Target="../media/image120.emf"/><Relationship Id="rId12" Type="http://schemas.openxmlformats.org/officeDocument/2006/relationships/image" Target="../media/image125.emf"/><Relationship Id="rId17" Type="http://schemas.openxmlformats.org/officeDocument/2006/relationships/image" Target="../media/image130.emf"/><Relationship Id="rId2" Type="http://schemas.openxmlformats.org/officeDocument/2006/relationships/image" Target="../media/image115.emf"/><Relationship Id="rId16" Type="http://schemas.openxmlformats.org/officeDocument/2006/relationships/image" Target="../media/image129.emf"/><Relationship Id="rId1" Type="http://schemas.openxmlformats.org/officeDocument/2006/relationships/image" Target="../media/image114.emf"/><Relationship Id="rId6" Type="http://schemas.openxmlformats.org/officeDocument/2006/relationships/image" Target="../media/image119.emf"/><Relationship Id="rId11" Type="http://schemas.openxmlformats.org/officeDocument/2006/relationships/image" Target="../media/image124.emf"/><Relationship Id="rId5" Type="http://schemas.openxmlformats.org/officeDocument/2006/relationships/image" Target="../media/image118.emf"/><Relationship Id="rId15" Type="http://schemas.openxmlformats.org/officeDocument/2006/relationships/image" Target="../media/image128.emf"/><Relationship Id="rId10" Type="http://schemas.openxmlformats.org/officeDocument/2006/relationships/image" Target="../media/image123.emf"/><Relationship Id="rId4" Type="http://schemas.openxmlformats.org/officeDocument/2006/relationships/image" Target="../media/image117.emf"/><Relationship Id="rId9" Type="http://schemas.openxmlformats.org/officeDocument/2006/relationships/image" Target="../media/image122.emf"/><Relationship Id="rId14" Type="http://schemas.openxmlformats.org/officeDocument/2006/relationships/image" Target="../media/image127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18" Type="http://schemas.openxmlformats.org/officeDocument/2006/relationships/image" Target="../media/image25.emf"/><Relationship Id="rId3" Type="http://schemas.openxmlformats.org/officeDocument/2006/relationships/image" Target="../media/image10.emf"/><Relationship Id="rId21" Type="http://schemas.openxmlformats.org/officeDocument/2006/relationships/image" Target="../media/image28.em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17" Type="http://schemas.openxmlformats.org/officeDocument/2006/relationships/image" Target="../media/image24.emf"/><Relationship Id="rId2" Type="http://schemas.openxmlformats.org/officeDocument/2006/relationships/image" Target="../media/image9.emf"/><Relationship Id="rId16" Type="http://schemas.openxmlformats.org/officeDocument/2006/relationships/image" Target="../media/image23.emf"/><Relationship Id="rId20" Type="http://schemas.openxmlformats.org/officeDocument/2006/relationships/image" Target="../media/image27.emf"/><Relationship Id="rId1" Type="http://schemas.openxmlformats.org/officeDocument/2006/relationships/image" Target="../media/image8.emf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19" Type="http://schemas.openxmlformats.org/officeDocument/2006/relationships/image" Target="../media/image26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Relationship Id="rId22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image" Target="../media/image30.emf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2" Type="http://schemas.openxmlformats.org/officeDocument/2006/relationships/image" Target="../media/image38.emf"/><Relationship Id="rId1" Type="http://schemas.openxmlformats.org/officeDocument/2006/relationships/image" Target="../media/image37.emf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45.emf"/><Relationship Id="rId6" Type="http://schemas.openxmlformats.org/officeDocument/2006/relationships/image" Target="../media/image5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image" Target="../media/image51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8.v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image" Target="../media/image58.emf"/><Relationship Id="rId7" Type="http://schemas.openxmlformats.org/officeDocument/2006/relationships/image" Target="../media/image62.emf"/><Relationship Id="rId2" Type="http://schemas.openxmlformats.org/officeDocument/2006/relationships/image" Target="../media/image57.emf"/><Relationship Id="rId1" Type="http://schemas.openxmlformats.org/officeDocument/2006/relationships/image" Target="../media/image56.emf"/><Relationship Id="rId6" Type="http://schemas.openxmlformats.org/officeDocument/2006/relationships/image" Target="../media/image61.emf"/><Relationship Id="rId5" Type="http://schemas.openxmlformats.org/officeDocument/2006/relationships/image" Target="../media/image60.emf"/><Relationship Id="rId4" Type="http://schemas.openxmlformats.org/officeDocument/2006/relationships/image" Target="../media/image59.emf"/><Relationship Id="rId9" Type="http://schemas.openxmlformats.org/officeDocument/2006/relationships/image" Target="../media/image64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image" Target="../media/image65.emf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>
            <a:extLst>
              <a:ext uri="{FF2B5EF4-FFF2-40B4-BE49-F238E27FC236}">
                <a16:creationId xmlns:a16="http://schemas.microsoft.com/office/drawing/2014/main" id="{1F2C3936-49E5-4914-8C56-25CAFF0F288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099" name="Rectangle 3">
            <a:extLst>
              <a:ext uri="{FF2B5EF4-FFF2-40B4-BE49-F238E27FC236}">
                <a16:creationId xmlns:a16="http://schemas.microsoft.com/office/drawing/2014/main" id="{6036887A-7CC7-47F6-A213-955A1EC1A47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0" name="Rectangle 4">
            <a:extLst>
              <a:ext uri="{FF2B5EF4-FFF2-40B4-BE49-F238E27FC236}">
                <a16:creationId xmlns:a16="http://schemas.microsoft.com/office/drawing/2014/main" id="{F8E448CA-C50C-42EB-BBAA-0345AC54C47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1" name="Rectangle 5">
            <a:extLst>
              <a:ext uri="{FF2B5EF4-FFF2-40B4-BE49-F238E27FC236}">
                <a16:creationId xmlns:a16="http://schemas.microsoft.com/office/drawing/2014/main" id="{0A753224-E1C2-4828-886E-7F3B43393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FF4DE6-1985-490C-B7E0-EDBA30F6E0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6.jpeg>
</file>

<file path=ppt/media/image37.png>
</file>

<file path=ppt/media/image44.jpeg>
</file>

<file path=ppt/media/image52.png>
</file>

<file path=ppt/media/image55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>
            <a:extLst>
              <a:ext uri="{FF2B5EF4-FFF2-40B4-BE49-F238E27FC236}">
                <a16:creationId xmlns:a16="http://schemas.microsoft.com/office/drawing/2014/main" id="{1D2755A0-6D55-4F67-B545-B62413DD5FF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3" name="Rectangle 3">
            <a:extLst>
              <a:ext uri="{FF2B5EF4-FFF2-40B4-BE49-F238E27FC236}">
                <a16:creationId xmlns:a16="http://schemas.microsoft.com/office/drawing/2014/main" id="{E9721664-3DFA-44CE-828B-F0483C8B216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ECEF8174-0193-4382-9B86-F3528DD52C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5" name="Rectangle 5">
            <a:extLst>
              <a:ext uri="{FF2B5EF4-FFF2-40B4-BE49-F238E27FC236}">
                <a16:creationId xmlns:a16="http://schemas.microsoft.com/office/drawing/2014/main" id="{EA12F50F-18E1-4D54-A6E1-39F9E1C4D6D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6463"/>
            <a:ext cx="4984750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48486" name="Rectangle 6">
            <a:extLst>
              <a:ext uri="{FF2B5EF4-FFF2-40B4-BE49-F238E27FC236}">
                <a16:creationId xmlns:a16="http://schemas.microsoft.com/office/drawing/2014/main" id="{92953CE2-A883-4086-B9A6-9B62C600D4F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7" name="Rectangle 7">
            <a:extLst>
              <a:ext uri="{FF2B5EF4-FFF2-40B4-BE49-F238E27FC236}">
                <a16:creationId xmlns:a16="http://schemas.microsoft.com/office/drawing/2014/main" id="{87F60309-6BAD-4604-8479-C5398081AD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6216DFA-5E0B-4E3C-A3A7-5CFDC691FE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D1296A70-706D-4B67-B227-BFBB0EABCE0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6E30E0A-B99F-4722-92C6-955B92B664FB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5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8C78BD66-BE2B-47A2-A705-B0E721EC7E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4C5319EC-BFEE-4006-8D12-C5F6E26B7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b="1">
              <a:solidFill>
                <a:schemeClr val="bg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04324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33434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67218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379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18511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670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7832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4273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192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28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088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5339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182F"/>
            </a:gs>
            <a:gs pos="100000">
              <a:srgbClr val="0033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id="{91FC828C-5B3E-41D2-A86A-4791CCA52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400" y="0"/>
            <a:ext cx="9204325" cy="6858000"/>
          </a:xfrm>
          <a:prstGeom prst="bevel">
            <a:avLst>
              <a:gd name="adj" fmla="val 1273"/>
            </a:avLst>
          </a:prstGeom>
          <a:solidFill>
            <a:srgbClr val="006699"/>
          </a:solidFill>
          <a:ln w="9525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8">
            <a:extLst>
              <a:ext uri="{FF2B5EF4-FFF2-40B4-BE49-F238E27FC236}">
                <a16:creationId xmlns:a16="http://schemas.microsoft.com/office/drawing/2014/main" id="{A38F0412-1556-47C8-B4A2-4AD09CE98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265113"/>
            <a:ext cx="8626475" cy="6330950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  <p:sldLayoutId id="214748428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emf"/><Relationship Id="rId13" Type="http://schemas.openxmlformats.org/officeDocument/2006/relationships/oleObject" Target="../embeddings/oleObject53.bin"/><Relationship Id="rId18" Type="http://schemas.openxmlformats.org/officeDocument/2006/relationships/image" Target="../media/image63.emf"/><Relationship Id="rId3" Type="http://schemas.openxmlformats.org/officeDocument/2006/relationships/oleObject" Target="../embeddings/oleObject48.bin"/><Relationship Id="rId7" Type="http://schemas.openxmlformats.org/officeDocument/2006/relationships/oleObject" Target="../embeddings/oleObject50.bin"/><Relationship Id="rId12" Type="http://schemas.openxmlformats.org/officeDocument/2006/relationships/image" Target="../media/image60.emf"/><Relationship Id="rId17" Type="http://schemas.openxmlformats.org/officeDocument/2006/relationships/oleObject" Target="../embeddings/oleObject5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62.emf"/><Relationship Id="rId20" Type="http://schemas.openxmlformats.org/officeDocument/2006/relationships/image" Target="../media/image64.emf"/><Relationship Id="rId1" Type="http://schemas.openxmlformats.org/officeDocument/2006/relationships/vmlDrawing" Target="../drawings/vmlDrawing8.vml"/><Relationship Id="rId6" Type="http://schemas.openxmlformats.org/officeDocument/2006/relationships/image" Target="../media/image57.emf"/><Relationship Id="rId11" Type="http://schemas.openxmlformats.org/officeDocument/2006/relationships/oleObject" Target="../embeddings/oleObject52.bin"/><Relationship Id="rId5" Type="http://schemas.openxmlformats.org/officeDocument/2006/relationships/oleObject" Target="../embeddings/oleObject49.bin"/><Relationship Id="rId15" Type="http://schemas.openxmlformats.org/officeDocument/2006/relationships/oleObject" Target="../embeddings/oleObject54.bin"/><Relationship Id="rId10" Type="http://schemas.openxmlformats.org/officeDocument/2006/relationships/image" Target="../media/image59.emf"/><Relationship Id="rId19" Type="http://schemas.openxmlformats.org/officeDocument/2006/relationships/oleObject" Target="../embeddings/oleObject56.bin"/><Relationship Id="rId4" Type="http://schemas.openxmlformats.org/officeDocument/2006/relationships/image" Target="../media/image56.emf"/><Relationship Id="rId9" Type="http://schemas.openxmlformats.org/officeDocument/2006/relationships/oleObject" Target="../embeddings/oleObject51.bin"/><Relationship Id="rId14" Type="http://schemas.openxmlformats.org/officeDocument/2006/relationships/image" Target="../media/image6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13" Type="http://schemas.openxmlformats.org/officeDocument/2006/relationships/oleObject" Target="../embeddings/oleObject62.bin"/><Relationship Id="rId3" Type="http://schemas.openxmlformats.org/officeDocument/2006/relationships/oleObject" Target="../embeddings/oleObject57.bin"/><Relationship Id="rId7" Type="http://schemas.openxmlformats.org/officeDocument/2006/relationships/oleObject" Target="../embeddings/oleObject59.bin"/><Relationship Id="rId12" Type="http://schemas.openxmlformats.org/officeDocument/2006/relationships/image" Target="../media/image6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66.emf"/><Relationship Id="rId11" Type="http://schemas.openxmlformats.org/officeDocument/2006/relationships/oleObject" Target="../embeddings/oleObject61.bin"/><Relationship Id="rId5" Type="http://schemas.openxmlformats.org/officeDocument/2006/relationships/oleObject" Target="../embeddings/oleObject58.bin"/><Relationship Id="rId10" Type="http://schemas.openxmlformats.org/officeDocument/2006/relationships/image" Target="../media/image68.emf"/><Relationship Id="rId4" Type="http://schemas.openxmlformats.org/officeDocument/2006/relationships/image" Target="../media/image65.emf"/><Relationship Id="rId9" Type="http://schemas.openxmlformats.org/officeDocument/2006/relationships/oleObject" Target="../embeddings/oleObject60.bin"/><Relationship Id="rId14" Type="http://schemas.openxmlformats.org/officeDocument/2006/relationships/image" Target="../media/image7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.emf"/><Relationship Id="rId3" Type="http://schemas.openxmlformats.org/officeDocument/2006/relationships/oleObject" Target="../embeddings/oleObject63.bin"/><Relationship Id="rId7" Type="http://schemas.openxmlformats.org/officeDocument/2006/relationships/oleObject" Target="../embeddings/oleObject6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64.bin"/><Relationship Id="rId4" Type="http://schemas.openxmlformats.org/officeDocument/2006/relationships/image" Target="../media/image7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13" Type="http://schemas.openxmlformats.org/officeDocument/2006/relationships/oleObject" Target="../embeddings/oleObject71.bin"/><Relationship Id="rId18" Type="http://schemas.openxmlformats.org/officeDocument/2006/relationships/image" Target="../media/image81.emf"/><Relationship Id="rId3" Type="http://schemas.openxmlformats.org/officeDocument/2006/relationships/oleObject" Target="../embeddings/oleObject66.bin"/><Relationship Id="rId7" Type="http://schemas.openxmlformats.org/officeDocument/2006/relationships/oleObject" Target="../embeddings/oleObject68.bin"/><Relationship Id="rId12" Type="http://schemas.openxmlformats.org/officeDocument/2006/relationships/image" Target="../media/image78.emf"/><Relationship Id="rId17" Type="http://schemas.openxmlformats.org/officeDocument/2006/relationships/oleObject" Target="../embeddings/oleObject73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0.emf"/><Relationship Id="rId1" Type="http://schemas.openxmlformats.org/officeDocument/2006/relationships/vmlDrawing" Target="../drawings/vmlDrawing11.vml"/><Relationship Id="rId6" Type="http://schemas.openxmlformats.org/officeDocument/2006/relationships/image" Target="../media/image75.emf"/><Relationship Id="rId11" Type="http://schemas.openxmlformats.org/officeDocument/2006/relationships/oleObject" Target="../embeddings/oleObject70.bin"/><Relationship Id="rId5" Type="http://schemas.openxmlformats.org/officeDocument/2006/relationships/oleObject" Target="../embeddings/oleObject67.bin"/><Relationship Id="rId15" Type="http://schemas.openxmlformats.org/officeDocument/2006/relationships/oleObject" Target="../embeddings/oleObject72.bin"/><Relationship Id="rId10" Type="http://schemas.openxmlformats.org/officeDocument/2006/relationships/image" Target="../media/image77.emf"/><Relationship Id="rId4" Type="http://schemas.openxmlformats.org/officeDocument/2006/relationships/image" Target="../media/image74.emf"/><Relationship Id="rId9" Type="http://schemas.openxmlformats.org/officeDocument/2006/relationships/oleObject" Target="../embeddings/oleObject69.bin"/><Relationship Id="rId14" Type="http://schemas.openxmlformats.org/officeDocument/2006/relationships/image" Target="../media/image79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13" Type="http://schemas.openxmlformats.org/officeDocument/2006/relationships/oleObject" Target="../embeddings/oleObject79.bin"/><Relationship Id="rId3" Type="http://schemas.openxmlformats.org/officeDocument/2006/relationships/oleObject" Target="../embeddings/oleObject74.bin"/><Relationship Id="rId7" Type="http://schemas.openxmlformats.org/officeDocument/2006/relationships/oleObject" Target="../embeddings/oleObject76.bin"/><Relationship Id="rId12" Type="http://schemas.openxmlformats.org/officeDocument/2006/relationships/image" Target="../media/image86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88.emf"/><Relationship Id="rId1" Type="http://schemas.openxmlformats.org/officeDocument/2006/relationships/vmlDrawing" Target="../drawings/vmlDrawing12.vml"/><Relationship Id="rId6" Type="http://schemas.openxmlformats.org/officeDocument/2006/relationships/image" Target="../media/image83.emf"/><Relationship Id="rId11" Type="http://schemas.openxmlformats.org/officeDocument/2006/relationships/oleObject" Target="../embeddings/oleObject78.bin"/><Relationship Id="rId5" Type="http://schemas.openxmlformats.org/officeDocument/2006/relationships/oleObject" Target="../embeddings/oleObject75.bin"/><Relationship Id="rId15" Type="http://schemas.openxmlformats.org/officeDocument/2006/relationships/oleObject" Target="../embeddings/oleObject80.bin"/><Relationship Id="rId10" Type="http://schemas.openxmlformats.org/officeDocument/2006/relationships/image" Target="../media/image85.emf"/><Relationship Id="rId4" Type="http://schemas.openxmlformats.org/officeDocument/2006/relationships/image" Target="../media/image82.emf"/><Relationship Id="rId9" Type="http://schemas.openxmlformats.org/officeDocument/2006/relationships/oleObject" Target="../embeddings/oleObject77.bin"/><Relationship Id="rId14" Type="http://schemas.openxmlformats.org/officeDocument/2006/relationships/image" Target="../media/image8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1.emf"/><Relationship Id="rId13" Type="http://schemas.openxmlformats.org/officeDocument/2006/relationships/oleObject" Target="../embeddings/oleObject86.bin"/><Relationship Id="rId18" Type="http://schemas.openxmlformats.org/officeDocument/2006/relationships/image" Target="../media/image96.emf"/><Relationship Id="rId26" Type="http://schemas.openxmlformats.org/officeDocument/2006/relationships/image" Target="../media/image100.emf"/><Relationship Id="rId3" Type="http://schemas.openxmlformats.org/officeDocument/2006/relationships/oleObject" Target="../embeddings/oleObject81.bin"/><Relationship Id="rId21" Type="http://schemas.openxmlformats.org/officeDocument/2006/relationships/oleObject" Target="../embeddings/oleObject90.bin"/><Relationship Id="rId7" Type="http://schemas.openxmlformats.org/officeDocument/2006/relationships/oleObject" Target="../embeddings/oleObject83.bin"/><Relationship Id="rId12" Type="http://schemas.openxmlformats.org/officeDocument/2006/relationships/image" Target="../media/image93.emf"/><Relationship Id="rId17" Type="http://schemas.openxmlformats.org/officeDocument/2006/relationships/oleObject" Target="../embeddings/oleObject88.bin"/><Relationship Id="rId25" Type="http://schemas.openxmlformats.org/officeDocument/2006/relationships/oleObject" Target="../embeddings/oleObject92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5.emf"/><Relationship Id="rId20" Type="http://schemas.openxmlformats.org/officeDocument/2006/relationships/image" Target="../media/image97.emf"/><Relationship Id="rId29" Type="http://schemas.openxmlformats.org/officeDocument/2006/relationships/oleObject" Target="../embeddings/oleObject94.bin"/><Relationship Id="rId1" Type="http://schemas.openxmlformats.org/officeDocument/2006/relationships/vmlDrawing" Target="../drawings/vmlDrawing13.vml"/><Relationship Id="rId6" Type="http://schemas.openxmlformats.org/officeDocument/2006/relationships/image" Target="../media/image90.emf"/><Relationship Id="rId11" Type="http://schemas.openxmlformats.org/officeDocument/2006/relationships/oleObject" Target="../embeddings/oleObject85.bin"/><Relationship Id="rId24" Type="http://schemas.openxmlformats.org/officeDocument/2006/relationships/image" Target="../media/image99.emf"/><Relationship Id="rId32" Type="http://schemas.openxmlformats.org/officeDocument/2006/relationships/image" Target="../media/image103.emf"/><Relationship Id="rId5" Type="http://schemas.openxmlformats.org/officeDocument/2006/relationships/oleObject" Target="../embeddings/oleObject82.bin"/><Relationship Id="rId15" Type="http://schemas.openxmlformats.org/officeDocument/2006/relationships/oleObject" Target="../embeddings/oleObject87.bin"/><Relationship Id="rId23" Type="http://schemas.openxmlformats.org/officeDocument/2006/relationships/oleObject" Target="../embeddings/oleObject91.bin"/><Relationship Id="rId28" Type="http://schemas.openxmlformats.org/officeDocument/2006/relationships/image" Target="../media/image101.emf"/><Relationship Id="rId10" Type="http://schemas.openxmlformats.org/officeDocument/2006/relationships/image" Target="../media/image92.emf"/><Relationship Id="rId19" Type="http://schemas.openxmlformats.org/officeDocument/2006/relationships/oleObject" Target="../embeddings/oleObject89.bin"/><Relationship Id="rId31" Type="http://schemas.openxmlformats.org/officeDocument/2006/relationships/oleObject" Target="../embeddings/oleObject95.bin"/><Relationship Id="rId4" Type="http://schemas.openxmlformats.org/officeDocument/2006/relationships/image" Target="../media/image89.emf"/><Relationship Id="rId9" Type="http://schemas.openxmlformats.org/officeDocument/2006/relationships/oleObject" Target="../embeddings/oleObject84.bin"/><Relationship Id="rId14" Type="http://schemas.openxmlformats.org/officeDocument/2006/relationships/image" Target="../media/image94.emf"/><Relationship Id="rId22" Type="http://schemas.openxmlformats.org/officeDocument/2006/relationships/image" Target="../media/image98.emf"/><Relationship Id="rId27" Type="http://schemas.openxmlformats.org/officeDocument/2006/relationships/oleObject" Target="../embeddings/oleObject93.bin"/><Relationship Id="rId30" Type="http://schemas.openxmlformats.org/officeDocument/2006/relationships/image" Target="../media/image102.e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6.emf"/><Relationship Id="rId3" Type="http://schemas.openxmlformats.org/officeDocument/2006/relationships/oleObject" Target="../embeddings/oleObject96.bin"/><Relationship Id="rId7" Type="http://schemas.openxmlformats.org/officeDocument/2006/relationships/oleObject" Target="../embeddings/oleObject98.bin"/><Relationship Id="rId12" Type="http://schemas.openxmlformats.org/officeDocument/2006/relationships/image" Target="../media/image10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05.emf"/><Relationship Id="rId11" Type="http://schemas.openxmlformats.org/officeDocument/2006/relationships/oleObject" Target="../embeddings/oleObject100.bin"/><Relationship Id="rId5" Type="http://schemas.openxmlformats.org/officeDocument/2006/relationships/oleObject" Target="../embeddings/oleObject97.bin"/><Relationship Id="rId10" Type="http://schemas.openxmlformats.org/officeDocument/2006/relationships/image" Target="../media/image107.emf"/><Relationship Id="rId4" Type="http://schemas.openxmlformats.org/officeDocument/2006/relationships/image" Target="../media/image104.emf"/><Relationship Id="rId9" Type="http://schemas.openxmlformats.org/officeDocument/2006/relationships/oleObject" Target="../embeddings/oleObject99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1.emf"/><Relationship Id="rId3" Type="http://schemas.openxmlformats.org/officeDocument/2006/relationships/oleObject" Target="../embeddings/oleObject101.bin"/><Relationship Id="rId7" Type="http://schemas.openxmlformats.org/officeDocument/2006/relationships/oleObject" Target="../embeddings/oleObject103.bin"/><Relationship Id="rId12" Type="http://schemas.openxmlformats.org/officeDocument/2006/relationships/image" Target="../media/image1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10.emf"/><Relationship Id="rId11" Type="http://schemas.openxmlformats.org/officeDocument/2006/relationships/oleObject" Target="../embeddings/oleObject105.bin"/><Relationship Id="rId5" Type="http://schemas.openxmlformats.org/officeDocument/2006/relationships/oleObject" Target="../embeddings/oleObject102.bin"/><Relationship Id="rId10" Type="http://schemas.openxmlformats.org/officeDocument/2006/relationships/image" Target="../media/image112.emf"/><Relationship Id="rId4" Type="http://schemas.openxmlformats.org/officeDocument/2006/relationships/image" Target="../media/image109.emf"/><Relationship Id="rId9" Type="http://schemas.openxmlformats.org/officeDocument/2006/relationships/oleObject" Target="../embeddings/oleObject104.bin"/></Relationships>
</file>

<file path=ppt/slides/_rels/slide18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111.bin"/><Relationship Id="rId18" Type="http://schemas.openxmlformats.org/officeDocument/2006/relationships/image" Target="../media/image121.emf"/><Relationship Id="rId26" Type="http://schemas.openxmlformats.org/officeDocument/2006/relationships/image" Target="../media/image125.emf"/><Relationship Id="rId21" Type="http://schemas.openxmlformats.org/officeDocument/2006/relationships/oleObject" Target="../embeddings/oleObject115.bin"/><Relationship Id="rId34" Type="http://schemas.openxmlformats.org/officeDocument/2006/relationships/image" Target="../media/image129.emf"/><Relationship Id="rId7" Type="http://schemas.openxmlformats.org/officeDocument/2006/relationships/oleObject" Target="../embeddings/oleObject108.bin"/><Relationship Id="rId12" Type="http://schemas.openxmlformats.org/officeDocument/2006/relationships/image" Target="../media/image118.emf"/><Relationship Id="rId17" Type="http://schemas.openxmlformats.org/officeDocument/2006/relationships/oleObject" Target="../embeddings/oleObject113.bin"/><Relationship Id="rId25" Type="http://schemas.openxmlformats.org/officeDocument/2006/relationships/oleObject" Target="../embeddings/oleObject117.bin"/><Relationship Id="rId33" Type="http://schemas.openxmlformats.org/officeDocument/2006/relationships/oleObject" Target="../embeddings/oleObject121.bin"/><Relationship Id="rId38" Type="http://schemas.openxmlformats.org/officeDocument/2006/relationships/image" Target="../media/image131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20.emf"/><Relationship Id="rId20" Type="http://schemas.openxmlformats.org/officeDocument/2006/relationships/image" Target="../media/image122.emf"/><Relationship Id="rId29" Type="http://schemas.openxmlformats.org/officeDocument/2006/relationships/oleObject" Target="../embeddings/oleObject119.bin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15.emf"/><Relationship Id="rId11" Type="http://schemas.openxmlformats.org/officeDocument/2006/relationships/oleObject" Target="../embeddings/oleObject110.bin"/><Relationship Id="rId24" Type="http://schemas.openxmlformats.org/officeDocument/2006/relationships/image" Target="../media/image124.emf"/><Relationship Id="rId32" Type="http://schemas.openxmlformats.org/officeDocument/2006/relationships/image" Target="../media/image128.emf"/><Relationship Id="rId37" Type="http://schemas.openxmlformats.org/officeDocument/2006/relationships/oleObject" Target="../embeddings/oleObject123.bin"/><Relationship Id="rId5" Type="http://schemas.openxmlformats.org/officeDocument/2006/relationships/oleObject" Target="../embeddings/oleObject107.bin"/><Relationship Id="rId15" Type="http://schemas.openxmlformats.org/officeDocument/2006/relationships/oleObject" Target="../embeddings/oleObject112.bin"/><Relationship Id="rId23" Type="http://schemas.openxmlformats.org/officeDocument/2006/relationships/oleObject" Target="../embeddings/oleObject116.bin"/><Relationship Id="rId28" Type="http://schemas.openxmlformats.org/officeDocument/2006/relationships/image" Target="../media/image126.emf"/><Relationship Id="rId36" Type="http://schemas.openxmlformats.org/officeDocument/2006/relationships/image" Target="../media/image130.emf"/><Relationship Id="rId10" Type="http://schemas.openxmlformats.org/officeDocument/2006/relationships/image" Target="../media/image117.emf"/><Relationship Id="rId19" Type="http://schemas.openxmlformats.org/officeDocument/2006/relationships/oleObject" Target="../embeddings/oleObject114.bin"/><Relationship Id="rId31" Type="http://schemas.openxmlformats.org/officeDocument/2006/relationships/oleObject" Target="../embeddings/oleObject120.bin"/><Relationship Id="rId4" Type="http://schemas.openxmlformats.org/officeDocument/2006/relationships/image" Target="../media/image114.emf"/><Relationship Id="rId9" Type="http://schemas.openxmlformats.org/officeDocument/2006/relationships/oleObject" Target="../embeddings/oleObject109.bin"/><Relationship Id="rId14" Type="http://schemas.openxmlformats.org/officeDocument/2006/relationships/image" Target="../media/image119.emf"/><Relationship Id="rId22" Type="http://schemas.openxmlformats.org/officeDocument/2006/relationships/image" Target="../media/image123.emf"/><Relationship Id="rId27" Type="http://schemas.openxmlformats.org/officeDocument/2006/relationships/oleObject" Target="../embeddings/oleObject118.bin"/><Relationship Id="rId30" Type="http://schemas.openxmlformats.org/officeDocument/2006/relationships/image" Target="../media/image127.emf"/><Relationship Id="rId35" Type="http://schemas.openxmlformats.org/officeDocument/2006/relationships/oleObject" Target="../embeddings/oleObject122.bin"/><Relationship Id="rId8" Type="http://schemas.openxmlformats.org/officeDocument/2006/relationships/image" Target="../media/image116.emf"/><Relationship Id="rId3" Type="http://schemas.openxmlformats.org/officeDocument/2006/relationships/oleObject" Target="../embeddings/oleObject106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oleObject" Target="../embeddings/oleObject1.bin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11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10" Type="http://schemas.openxmlformats.org/officeDocument/2006/relationships/oleObject" Target="../embeddings/oleObject3.bin"/><Relationship Id="rId4" Type="http://schemas.openxmlformats.org/officeDocument/2006/relationships/image" Target="../media/image2.emf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9.bin"/><Relationship Id="rId18" Type="http://schemas.openxmlformats.org/officeDocument/2006/relationships/image" Target="../media/image15.emf"/><Relationship Id="rId26" Type="http://schemas.openxmlformats.org/officeDocument/2006/relationships/image" Target="../media/image19.emf"/><Relationship Id="rId39" Type="http://schemas.openxmlformats.org/officeDocument/2006/relationships/oleObject" Target="../embeddings/oleObject22.bin"/><Relationship Id="rId21" Type="http://schemas.openxmlformats.org/officeDocument/2006/relationships/oleObject" Target="../embeddings/oleObject13.bin"/><Relationship Id="rId34" Type="http://schemas.openxmlformats.org/officeDocument/2006/relationships/image" Target="../media/image23.emf"/><Relationship Id="rId42" Type="http://schemas.openxmlformats.org/officeDocument/2006/relationships/image" Target="../media/image27.emf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4.emf"/><Relationship Id="rId29" Type="http://schemas.openxmlformats.org/officeDocument/2006/relationships/oleObject" Target="../embeddings/oleObject17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8.bin"/><Relationship Id="rId24" Type="http://schemas.openxmlformats.org/officeDocument/2006/relationships/image" Target="../media/image18.emf"/><Relationship Id="rId32" Type="http://schemas.openxmlformats.org/officeDocument/2006/relationships/image" Target="../media/image22.emf"/><Relationship Id="rId37" Type="http://schemas.openxmlformats.org/officeDocument/2006/relationships/oleObject" Target="../embeddings/oleObject21.bin"/><Relationship Id="rId40" Type="http://schemas.openxmlformats.org/officeDocument/2006/relationships/image" Target="../media/image26.emf"/><Relationship Id="rId45" Type="http://schemas.openxmlformats.org/officeDocument/2006/relationships/oleObject" Target="../embeddings/oleObject25.bin"/><Relationship Id="rId5" Type="http://schemas.openxmlformats.org/officeDocument/2006/relationships/oleObject" Target="../embeddings/oleObject5.bin"/><Relationship Id="rId15" Type="http://schemas.openxmlformats.org/officeDocument/2006/relationships/oleObject" Target="../embeddings/oleObject10.bin"/><Relationship Id="rId23" Type="http://schemas.openxmlformats.org/officeDocument/2006/relationships/oleObject" Target="../embeddings/oleObject14.bin"/><Relationship Id="rId28" Type="http://schemas.openxmlformats.org/officeDocument/2006/relationships/image" Target="../media/image20.emf"/><Relationship Id="rId36" Type="http://schemas.openxmlformats.org/officeDocument/2006/relationships/image" Target="../media/image24.emf"/><Relationship Id="rId10" Type="http://schemas.openxmlformats.org/officeDocument/2006/relationships/image" Target="../media/image11.emf"/><Relationship Id="rId19" Type="http://schemas.openxmlformats.org/officeDocument/2006/relationships/oleObject" Target="../embeddings/oleObject12.bin"/><Relationship Id="rId31" Type="http://schemas.openxmlformats.org/officeDocument/2006/relationships/oleObject" Target="../embeddings/oleObject18.bin"/><Relationship Id="rId44" Type="http://schemas.openxmlformats.org/officeDocument/2006/relationships/image" Target="../media/image28.emf"/><Relationship Id="rId4" Type="http://schemas.openxmlformats.org/officeDocument/2006/relationships/image" Target="../media/image8.emf"/><Relationship Id="rId9" Type="http://schemas.openxmlformats.org/officeDocument/2006/relationships/oleObject" Target="../embeddings/oleObject7.bin"/><Relationship Id="rId14" Type="http://schemas.openxmlformats.org/officeDocument/2006/relationships/image" Target="../media/image13.emf"/><Relationship Id="rId22" Type="http://schemas.openxmlformats.org/officeDocument/2006/relationships/image" Target="../media/image17.emf"/><Relationship Id="rId27" Type="http://schemas.openxmlformats.org/officeDocument/2006/relationships/oleObject" Target="../embeddings/oleObject16.bin"/><Relationship Id="rId30" Type="http://schemas.openxmlformats.org/officeDocument/2006/relationships/image" Target="../media/image21.emf"/><Relationship Id="rId35" Type="http://schemas.openxmlformats.org/officeDocument/2006/relationships/oleObject" Target="../embeddings/oleObject20.bin"/><Relationship Id="rId43" Type="http://schemas.openxmlformats.org/officeDocument/2006/relationships/oleObject" Target="../embeddings/oleObject24.bin"/><Relationship Id="rId8" Type="http://schemas.openxmlformats.org/officeDocument/2006/relationships/image" Target="../media/image10.emf"/><Relationship Id="rId3" Type="http://schemas.openxmlformats.org/officeDocument/2006/relationships/oleObject" Target="../embeddings/oleObject4.bin"/><Relationship Id="rId12" Type="http://schemas.openxmlformats.org/officeDocument/2006/relationships/image" Target="../media/image12.emf"/><Relationship Id="rId17" Type="http://schemas.openxmlformats.org/officeDocument/2006/relationships/oleObject" Target="../embeddings/oleObject11.bin"/><Relationship Id="rId25" Type="http://schemas.openxmlformats.org/officeDocument/2006/relationships/oleObject" Target="../embeddings/oleObject15.bin"/><Relationship Id="rId33" Type="http://schemas.openxmlformats.org/officeDocument/2006/relationships/oleObject" Target="../embeddings/oleObject19.bin"/><Relationship Id="rId38" Type="http://schemas.openxmlformats.org/officeDocument/2006/relationships/image" Target="../media/image25.emf"/><Relationship Id="rId46" Type="http://schemas.openxmlformats.org/officeDocument/2006/relationships/image" Target="../media/image29.emf"/><Relationship Id="rId20" Type="http://schemas.openxmlformats.org/officeDocument/2006/relationships/image" Target="../media/image16.emf"/><Relationship Id="rId41" Type="http://schemas.openxmlformats.org/officeDocument/2006/relationships/oleObject" Target="../embeddings/oleObject23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emf"/><Relationship Id="rId13" Type="http://schemas.openxmlformats.org/officeDocument/2006/relationships/oleObject" Target="../embeddings/oleObject30.bin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37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5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31.emf"/><Relationship Id="rId11" Type="http://schemas.openxmlformats.org/officeDocument/2006/relationships/image" Target="../media/image33.emf"/><Relationship Id="rId5" Type="http://schemas.openxmlformats.org/officeDocument/2006/relationships/oleObject" Target="../embeddings/oleObject27.bin"/><Relationship Id="rId15" Type="http://schemas.openxmlformats.org/officeDocument/2006/relationships/oleObject" Target="../embeddings/oleObject31.bin"/><Relationship Id="rId10" Type="http://schemas.openxmlformats.org/officeDocument/2006/relationships/oleObject" Target="../embeddings/oleObject29.bin"/><Relationship Id="rId4" Type="http://schemas.openxmlformats.org/officeDocument/2006/relationships/image" Target="../media/image30.emf"/><Relationship Id="rId9" Type="http://schemas.openxmlformats.org/officeDocument/2006/relationships/image" Target="../media/image36.jpeg"/><Relationship Id="rId14" Type="http://schemas.openxmlformats.org/officeDocument/2006/relationships/image" Target="../media/image34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1.emf"/><Relationship Id="rId18" Type="http://schemas.openxmlformats.org/officeDocument/2006/relationships/image" Target="../media/image43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8.emf"/><Relationship Id="rId12" Type="http://schemas.openxmlformats.org/officeDocument/2006/relationships/oleObject" Target="../embeddings/oleObject36.bin"/><Relationship Id="rId17" Type="http://schemas.openxmlformats.org/officeDocument/2006/relationships/oleObject" Target="../embeddings/oleObject38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2.emf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40.emf"/><Relationship Id="rId5" Type="http://schemas.openxmlformats.org/officeDocument/2006/relationships/image" Target="../media/image37.emf"/><Relationship Id="rId15" Type="http://schemas.openxmlformats.org/officeDocument/2006/relationships/oleObject" Target="../embeddings/oleObject37.bin"/><Relationship Id="rId10" Type="http://schemas.openxmlformats.org/officeDocument/2006/relationships/oleObject" Target="../embeddings/oleObject35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39.emf"/><Relationship Id="rId14" Type="http://schemas.openxmlformats.org/officeDocument/2006/relationships/image" Target="../media/image44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emf"/><Relationship Id="rId13" Type="http://schemas.openxmlformats.org/officeDocument/2006/relationships/oleObject" Target="../embeddings/oleObject44.bin"/><Relationship Id="rId3" Type="http://schemas.openxmlformats.org/officeDocument/2006/relationships/oleObject" Target="../embeddings/oleObject39.bin"/><Relationship Id="rId7" Type="http://schemas.openxmlformats.org/officeDocument/2006/relationships/oleObject" Target="../embeddings/oleObject41.bin"/><Relationship Id="rId12" Type="http://schemas.openxmlformats.org/officeDocument/2006/relationships/image" Target="../media/image4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46.emf"/><Relationship Id="rId11" Type="http://schemas.openxmlformats.org/officeDocument/2006/relationships/oleObject" Target="../embeddings/oleObject43.bin"/><Relationship Id="rId5" Type="http://schemas.openxmlformats.org/officeDocument/2006/relationships/oleObject" Target="../embeddings/oleObject40.bin"/><Relationship Id="rId10" Type="http://schemas.openxmlformats.org/officeDocument/2006/relationships/image" Target="../media/image48.emf"/><Relationship Id="rId4" Type="http://schemas.openxmlformats.org/officeDocument/2006/relationships/image" Target="../media/image45.emf"/><Relationship Id="rId9" Type="http://schemas.openxmlformats.org/officeDocument/2006/relationships/oleObject" Target="../embeddings/oleObject42.bin"/><Relationship Id="rId14" Type="http://schemas.openxmlformats.org/officeDocument/2006/relationships/image" Target="../media/image5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2.png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6.vml"/><Relationship Id="rId6" Type="http://schemas.openxmlformats.org/officeDocument/2006/relationships/hyperlink" Target="file:///F:\2017&#22823;&#23398;&#29289;&#29702;\&#19979;&#20876;\14%20&#26472;&#27663;&#21452;&#32541;&#24178;&#28041;&#65288;&#32418;&#20809;&#12289;&#32511;&#20809;&#12289;&#32043;&#20809;&#65289;.swf" TargetMode="External"/><Relationship Id="rId5" Type="http://schemas.openxmlformats.org/officeDocument/2006/relationships/image" Target="../media/image51.emf"/><Relationship Id="rId4" Type="http://schemas.openxmlformats.org/officeDocument/2006/relationships/oleObject" Target="../embeddings/oleObject45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file:///F:\2017&#22823;&#23398;&#29289;&#29702;\&#19979;&#20876;\14%20&#26472;&#27663;&#21452;&#32541;&#24178;&#28041;&#65288;&#25913;&#21464;&#32541;&#38388;&#36317;&#65289;.swf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4.emf"/><Relationship Id="rId2" Type="http://schemas.openxmlformats.org/officeDocument/2006/relationships/control" Target="../activeX/activeX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47.bin"/><Relationship Id="rId5" Type="http://schemas.openxmlformats.org/officeDocument/2006/relationships/image" Target="../media/image53.emf"/><Relationship Id="rId4" Type="http://schemas.openxmlformats.org/officeDocument/2006/relationships/oleObject" Target="../embeddings/oleObject46.bin"/><Relationship Id="rId9" Type="http://schemas.openxmlformats.org/officeDocument/2006/relationships/image" Target="../media/image5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5">
            <a:extLst>
              <a:ext uri="{FF2B5EF4-FFF2-40B4-BE49-F238E27FC236}">
                <a16:creationId xmlns:a16="http://schemas.microsoft.com/office/drawing/2014/main" id="{39AC1C33-7C93-4751-8E4A-D2B679B2F494}"/>
              </a:ext>
            </a:extLst>
          </p:cNvPr>
          <p:cNvGrpSpPr>
            <a:grpSpLocks/>
          </p:cNvGrpSpPr>
          <p:nvPr/>
        </p:nvGrpSpPr>
        <p:grpSpPr bwMode="auto">
          <a:xfrm>
            <a:off x="-571500" y="0"/>
            <a:ext cx="10293350" cy="6858000"/>
            <a:chOff x="-571500" y="0"/>
            <a:chExt cx="10293350" cy="6858024"/>
          </a:xfrm>
        </p:grpSpPr>
        <p:pic>
          <p:nvPicPr>
            <p:cNvPr id="4101" name="Picture 4">
              <a:extLst>
                <a:ext uri="{FF2B5EF4-FFF2-40B4-BE49-F238E27FC236}">
                  <a16:creationId xmlns:a16="http://schemas.microsoft.com/office/drawing/2014/main" id="{09835E99-6BDC-4FA0-8AA1-AC6621D381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71500" y="0"/>
              <a:ext cx="10293350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02" name="矩形 4">
              <a:extLst>
                <a:ext uri="{FF2B5EF4-FFF2-40B4-BE49-F238E27FC236}">
                  <a16:creationId xmlns:a16="http://schemas.microsoft.com/office/drawing/2014/main" id="{52213544-6606-472E-9167-8154BFC98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5909" y="6457914"/>
              <a:ext cx="261962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0">
                  <a:solidFill>
                    <a:srgbClr val="FF0000"/>
                  </a:solidFill>
                </a:rPr>
                <a:t>Yosemite National Park</a:t>
              </a:r>
              <a:endParaRPr lang="zh-CN" altLang="en-US" sz="2000">
                <a:solidFill>
                  <a:srgbClr val="FF0000"/>
                </a:solidFill>
              </a:endParaRPr>
            </a:p>
          </p:txBody>
        </p:sp>
      </p:grpSp>
      <p:sp>
        <p:nvSpPr>
          <p:cNvPr id="7" name="Text Box 1039">
            <a:extLst>
              <a:ext uri="{FF2B5EF4-FFF2-40B4-BE49-F238E27FC236}">
                <a16:creationId xmlns:a16="http://schemas.microsoft.com/office/drawing/2014/main" id="{0053801A-7244-435B-A4A9-6BB7DFF53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705225"/>
            <a:ext cx="6705600" cy="175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Xi’an  </a:t>
            </a:r>
            <a:r>
              <a:rPr lang="en-US" altLang="zh-CN" sz="40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Jiaotong</a:t>
            </a: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University</a:t>
            </a:r>
          </a:p>
          <a:p>
            <a:pPr algn="ctr" eaLnBrk="1" hangingPunct="1">
              <a:lnSpc>
                <a:spcPct val="75000"/>
              </a:lnSpc>
              <a:defRPr/>
            </a:pPr>
            <a:endParaRPr lang="zh-CN" altLang="en-US" sz="4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楷体_GB2312" pitchFamily="49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endParaRPr lang="en-US" altLang="zh-CN" sz="28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华文仿宋" pitchFamily="17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17" charset="-122"/>
              </a:rPr>
              <a:t>Oct. 09, 2022</a:t>
            </a:r>
          </a:p>
        </p:txBody>
      </p:sp>
      <p:sp>
        <p:nvSpPr>
          <p:cNvPr id="4100" name="WordArt 1044">
            <a:extLst>
              <a:ext uri="{FF2B5EF4-FFF2-40B4-BE49-F238E27FC236}">
                <a16:creationId xmlns:a16="http://schemas.microsoft.com/office/drawing/2014/main" id="{583C432B-27A5-461B-85A5-7C5DABD14031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539750" y="1268413"/>
            <a:ext cx="8077200" cy="129698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i="1" kern="10">
                <a:solidFill>
                  <a:srgbClr val="FF0000"/>
                </a:solidFill>
                <a:effectLst>
                  <a:outerShdw dist="35921" dir="2700000" algn="ctr" rotWithShape="0">
                    <a:srgbClr val="808080"/>
                  </a:outerShdw>
                </a:effectLst>
                <a:cs typeface="Times New Roman" panose="02020603050405020304" pitchFamily="18" charset="0"/>
              </a:rPr>
              <a:t>University Physics</a:t>
            </a:r>
            <a:endParaRPr lang="zh-CN" altLang="en-US" sz="4800" i="1" kern="10">
              <a:solidFill>
                <a:srgbClr val="FF0000"/>
              </a:solidFill>
              <a:effectLst>
                <a:outerShdw dist="35921" dir="2700000" algn="ctr" rotWithShape="0">
                  <a:srgbClr val="808080"/>
                </a:outerShdw>
              </a:effectLst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E134CE6-A1C7-48F3-8C56-A6EA81EAA24E}"/>
              </a:ext>
            </a:extLst>
          </p:cNvPr>
          <p:cNvGrpSpPr>
            <a:grpSpLocks/>
          </p:cNvGrpSpPr>
          <p:nvPr/>
        </p:nvGrpSpPr>
        <p:grpSpPr bwMode="auto">
          <a:xfrm>
            <a:off x="2124075" y="912813"/>
            <a:ext cx="5124450" cy="1944687"/>
            <a:chOff x="1330" y="399"/>
            <a:chExt cx="3228" cy="1225"/>
          </a:xfrm>
        </p:grpSpPr>
        <p:sp>
          <p:nvSpPr>
            <p:cNvPr id="12330" name="Rectangle 3">
              <a:extLst>
                <a:ext uri="{FF2B5EF4-FFF2-40B4-BE49-F238E27FC236}">
                  <a16:creationId xmlns:a16="http://schemas.microsoft.com/office/drawing/2014/main" id="{D2336EBD-DC9E-442E-B0A8-FB54A85F4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8" y="1312"/>
              <a:ext cx="1846" cy="125"/>
            </a:xfrm>
            <a:prstGeom prst="rect">
              <a:avLst/>
            </a:prstGeom>
            <a:solidFill>
              <a:srgbClr val="CCFFFF">
                <a:alpha val="74901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331" name="Line 4">
              <a:extLst>
                <a:ext uri="{FF2B5EF4-FFF2-40B4-BE49-F238E27FC236}">
                  <a16:creationId xmlns:a16="http://schemas.microsoft.com/office/drawing/2014/main" id="{B8737377-A742-45A2-A7DE-AEEB483A86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58" y="399"/>
              <a:ext cx="0" cy="1225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2" name="Line 5">
              <a:extLst>
                <a:ext uri="{FF2B5EF4-FFF2-40B4-BE49-F238E27FC236}">
                  <a16:creationId xmlns:a16="http://schemas.microsoft.com/office/drawing/2014/main" id="{063A111E-81BC-45E4-9E48-D344D3318A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0" y="671"/>
              <a:ext cx="0" cy="295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333" name="Line 6">
              <a:extLst>
                <a:ext uri="{FF2B5EF4-FFF2-40B4-BE49-F238E27FC236}">
                  <a16:creationId xmlns:a16="http://schemas.microsoft.com/office/drawing/2014/main" id="{2A2E36E8-4F67-4495-BFC8-94DF021798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30" y="1017"/>
              <a:ext cx="0" cy="295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11" name="Rectangle 7">
            <a:extLst>
              <a:ext uri="{FF2B5EF4-FFF2-40B4-BE49-F238E27FC236}">
                <a16:creationId xmlns:a16="http://schemas.microsoft.com/office/drawing/2014/main" id="{A6DFA519-AC6C-41E1-A086-8F46B228E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625" y="1782763"/>
            <a:ext cx="82550" cy="141287"/>
          </a:xfrm>
          <a:prstGeom prst="rect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1512" name="Rectangle 8">
            <a:extLst>
              <a:ext uri="{FF2B5EF4-FFF2-40B4-BE49-F238E27FC236}">
                <a16:creationId xmlns:a16="http://schemas.microsoft.com/office/drawing/2014/main" id="{901CE1F3-FAFB-44BB-909B-CB1DE458E2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7850" y="4868863"/>
            <a:ext cx="1439863" cy="1584325"/>
          </a:xfrm>
          <a:prstGeom prst="rect">
            <a:avLst/>
          </a:prstGeom>
          <a:solidFill>
            <a:srgbClr val="00CC99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1513" name="Text Box 9">
            <a:extLst>
              <a:ext uri="{FF2B5EF4-FFF2-40B4-BE49-F238E27FC236}">
                <a16:creationId xmlns:a16="http://schemas.microsoft.com/office/drawing/2014/main" id="{BC990CE5-A6F2-4477-A54A-7727A52CE4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388938"/>
            <a:ext cx="36433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zh-CN" altLang="en-US">
                <a:solidFill>
                  <a:srgbClr val="EDFE4A"/>
                </a:solidFill>
                <a:latin typeface="宋体" panose="02010600030101010101" pitchFamily="2" charset="-122"/>
              </a:rPr>
              <a:t>二</a:t>
            </a:r>
            <a:r>
              <a:rPr lang="en-US" altLang="zh-CN">
                <a:solidFill>
                  <a:srgbClr val="EDFE4A"/>
                </a:solidFill>
              </a:rPr>
              <a:t>. </a:t>
            </a:r>
            <a:r>
              <a:rPr lang="zh-CN" altLang="en-US">
                <a:solidFill>
                  <a:srgbClr val="EDFE4A"/>
                </a:solidFill>
                <a:latin typeface="宋体" panose="02010600030101010101" pitchFamily="2" charset="-122"/>
              </a:rPr>
              <a:t>洛</a:t>
            </a:r>
            <a:r>
              <a:rPr lang="en-US" altLang="zh-CN">
                <a:solidFill>
                  <a:srgbClr val="EDFE4A"/>
                </a:solidFill>
                <a:latin typeface="宋体" panose="02010600030101010101" pitchFamily="2" charset="-122"/>
              </a:rPr>
              <a:t>(</a:t>
            </a:r>
            <a:r>
              <a:rPr lang="zh-CN" altLang="en-US">
                <a:solidFill>
                  <a:srgbClr val="EDFE4A"/>
                </a:solidFill>
                <a:latin typeface="宋体" panose="02010600030101010101" pitchFamily="2" charset="-122"/>
              </a:rPr>
              <a:t>劳</a:t>
            </a:r>
            <a:r>
              <a:rPr lang="en-US" altLang="zh-CN">
                <a:solidFill>
                  <a:srgbClr val="EDFE4A"/>
                </a:solidFill>
                <a:latin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EDFE4A"/>
                </a:solidFill>
                <a:latin typeface="宋体" panose="02010600030101010101" pitchFamily="2" charset="-122"/>
              </a:rPr>
              <a:t>埃镜</a:t>
            </a:r>
          </a:p>
        </p:txBody>
      </p:sp>
      <p:graphicFrame>
        <p:nvGraphicFramePr>
          <p:cNvPr id="21514" name="Object 10">
            <a:extLst>
              <a:ext uri="{FF2B5EF4-FFF2-40B4-BE49-F238E27FC236}">
                <a16:creationId xmlns:a16="http://schemas.microsoft.com/office/drawing/2014/main" id="{D9E76AA0-E67A-4A5D-BDC8-E2D74D2DA393}"/>
              </a:ext>
            </a:extLst>
          </p:cNvPr>
          <p:cNvGraphicFramePr>
            <a:graphicFrameLocks/>
          </p:cNvGraphicFramePr>
          <p:nvPr/>
        </p:nvGraphicFramePr>
        <p:xfrm>
          <a:off x="5988050" y="623888"/>
          <a:ext cx="315913" cy="233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1" name="公式" r:id="rId3" imgW="362090" imgH="266666" progId="Equation.3">
                  <p:embed/>
                </p:oleObj>
              </mc:Choice>
              <mc:Fallback>
                <p:oleObj name="公式" r:id="rId3" imgW="362090" imgH="266666" progId="Equation.3">
                  <p:embed/>
                  <p:pic>
                    <p:nvPicPr>
                      <p:cNvPr id="21514" name="Object 10">
                        <a:extLst>
                          <a:ext uri="{FF2B5EF4-FFF2-40B4-BE49-F238E27FC236}">
                            <a16:creationId xmlns:a16="http://schemas.microsoft.com/office/drawing/2014/main" id="{D9E76AA0-E67A-4A5D-BDC8-E2D74D2DA39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8050" y="623888"/>
                        <a:ext cx="315913" cy="233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15" name="Object 11">
            <a:extLst>
              <a:ext uri="{FF2B5EF4-FFF2-40B4-BE49-F238E27FC236}">
                <a16:creationId xmlns:a16="http://schemas.microsoft.com/office/drawing/2014/main" id="{12E06AFD-BFD1-4F29-9A50-C24C6A2BEA46}"/>
              </a:ext>
            </a:extLst>
          </p:cNvPr>
          <p:cNvGraphicFramePr>
            <a:graphicFrameLocks/>
          </p:cNvGraphicFramePr>
          <p:nvPr/>
        </p:nvGraphicFramePr>
        <p:xfrm>
          <a:off x="6024563" y="2830513"/>
          <a:ext cx="261937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2" name="公式" r:id="rId5" imgW="304902" imgH="276157" progId="Equation.3">
                  <p:embed/>
                </p:oleObj>
              </mc:Choice>
              <mc:Fallback>
                <p:oleObj name="公式" r:id="rId5" imgW="304902" imgH="276157" progId="Equation.3">
                  <p:embed/>
                  <p:pic>
                    <p:nvPicPr>
                      <p:cNvPr id="21515" name="Object 11">
                        <a:extLst>
                          <a:ext uri="{FF2B5EF4-FFF2-40B4-BE49-F238E27FC236}">
                            <a16:creationId xmlns:a16="http://schemas.microsoft.com/office/drawing/2014/main" id="{12E06AFD-BFD1-4F29-9A50-C24C6A2BEA46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24563" y="2830513"/>
                        <a:ext cx="261937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16" name="Object 12">
            <a:extLst>
              <a:ext uri="{FF2B5EF4-FFF2-40B4-BE49-F238E27FC236}">
                <a16:creationId xmlns:a16="http://schemas.microsoft.com/office/drawing/2014/main" id="{FB1FC80E-C5DE-40DC-829B-3296FB1A88BF}"/>
              </a:ext>
            </a:extLst>
          </p:cNvPr>
          <p:cNvGraphicFramePr>
            <a:graphicFrameLocks/>
          </p:cNvGraphicFramePr>
          <p:nvPr/>
        </p:nvGraphicFramePr>
        <p:xfrm>
          <a:off x="6164263" y="2286000"/>
          <a:ext cx="233362" cy="25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3" name="公式" r:id="rId7" imgW="266675" imgH="285648" progId="Equation.3">
                  <p:embed/>
                </p:oleObj>
              </mc:Choice>
              <mc:Fallback>
                <p:oleObj name="公式" r:id="rId7" imgW="266675" imgH="285648" progId="Equation.3">
                  <p:embed/>
                  <p:pic>
                    <p:nvPicPr>
                      <p:cNvPr id="21516" name="Object 12">
                        <a:extLst>
                          <a:ext uri="{FF2B5EF4-FFF2-40B4-BE49-F238E27FC236}">
                            <a16:creationId xmlns:a16="http://schemas.microsoft.com/office/drawing/2014/main" id="{FB1FC80E-C5DE-40DC-829B-3296FB1A88B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4263" y="2286000"/>
                        <a:ext cx="233362" cy="255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18" name="Text Box 14">
            <a:extLst>
              <a:ext uri="{FF2B5EF4-FFF2-40B4-BE49-F238E27FC236}">
                <a16:creationId xmlns:a16="http://schemas.microsoft.com/office/drawing/2014/main" id="{D3DCA80A-51D7-40FD-876F-D7ACA5D3A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1563" y="3103563"/>
            <a:ext cx="75723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洛埃镜实验结果与杨氏双缝干涉相似（光的</a:t>
            </a: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波动性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，</a:t>
            </a: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半波损失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） </a:t>
            </a:r>
          </a:p>
        </p:txBody>
      </p:sp>
      <p:sp>
        <p:nvSpPr>
          <p:cNvPr id="21519" name="Text Box 15">
            <a:extLst>
              <a:ext uri="{FF2B5EF4-FFF2-40B4-BE49-F238E27FC236}">
                <a16:creationId xmlns:a16="http://schemas.microsoft.com/office/drawing/2014/main" id="{C2F63FD8-2F68-49B3-B73B-4A21480549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9325" y="3733800"/>
            <a:ext cx="462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接触点</a:t>
            </a:r>
            <a:r>
              <a:rPr lang="en-US" altLang="zh-CN" i="1">
                <a:solidFill>
                  <a:srgbClr val="66FFFF"/>
                </a:solidFill>
              </a:rPr>
              <a:t>O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处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,</a:t>
            </a:r>
            <a:r>
              <a:rPr lang="en-US" altLang="zh-CN">
                <a:solidFill>
                  <a:srgbClr val="66FFFF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屏上会出现暗条纹 </a:t>
            </a:r>
          </a:p>
        </p:txBody>
      </p:sp>
      <p:sp>
        <p:nvSpPr>
          <p:cNvPr id="21520" name="Text Box 16">
            <a:extLst>
              <a:ext uri="{FF2B5EF4-FFF2-40B4-BE49-F238E27FC236}">
                <a16:creationId xmlns:a16="http://schemas.microsoft.com/office/drawing/2014/main" id="{055C8638-123B-4999-9A1C-55623B725B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0813" y="3716338"/>
            <a:ext cx="1524000" cy="476250"/>
          </a:xfrm>
          <a:prstGeom prst="rect">
            <a:avLst/>
          </a:prstGeom>
          <a:noFill/>
          <a:ln w="19050">
            <a:solidFill>
              <a:srgbClr val="66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半波损失 </a:t>
            </a:r>
          </a:p>
        </p:txBody>
      </p:sp>
      <p:sp>
        <p:nvSpPr>
          <p:cNvPr id="21522" name="Text Box 18">
            <a:extLst>
              <a:ext uri="{FF2B5EF4-FFF2-40B4-BE49-F238E27FC236}">
                <a16:creationId xmlns:a16="http://schemas.microsoft.com/office/drawing/2014/main" id="{979DEA7A-614C-4297-BD1B-FB403FA839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875" y="4938713"/>
            <a:ext cx="30718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反射光波</a:t>
            </a:r>
            <a:r>
              <a:rPr lang="zh-CN" altLang="en-US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有</a:t>
            </a: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半波损失</a:t>
            </a:r>
          </a:p>
        </p:txBody>
      </p:sp>
      <p:sp>
        <p:nvSpPr>
          <p:cNvPr id="21523" name="Rectangle 19">
            <a:extLst>
              <a:ext uri="{FF2B5EF4-FFF2-40B4-BE49-F238E27FC236}">
                <a16:creationId xmlns:a16="http://schemas.microsoft.com/office/drawing/2014/main" id="{942748AE-EA10-4604-AF58-7A6AB756A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388" y="4292600"/>
            <a:ext cx="83137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</a:rPr>
              <a:t>相当于入射光波与反射光波间附加了一个半波长的波程差</a:t>
            </a:r>
          </a:p>
        </p:txBody>
      </p:sp>
      <p:sp>
        <p:nvSpPr>
          <p:cNvPr id="21524" name="Rectangle 20">
            <a:extLst>
              <a:ext uri="{FF2B5EF4-FFF2-40B4-BE49-F238E27FC236}">
                <a16:creationId xmlns:a16="http://schemas.microsoft.com/office/drawing/2014/main" id="{137578DE-43E4-4267-98A7-6A722E1FE0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8875" y="5395913"/>
            <a:ext cx="2981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反射光波</a:t>
            </a:r>
            <a:r>
              <a:rPr lang="zh-CN" altLang="en-US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无</a:t>
            </a: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半波损失</a:t>
            </a:r>
          </a:p>
        </p:txBody>
      </p:sp>
      <p:graphicFrame>
        <p:nvGraphicFramePr>
          <p:cNvPr id="21526" name="Object 22">
            <a:extLst>
              <a:ext uri="{FF2B5EF4-FFF2-40B4-BE49-F238E27FC236}">
                <a16:creationId xmlns:a16="http://schemas.microsoft.com/office/drawing/2014/main" id="{C3023D33-66E2-4480-9C85-B0958702920A}"/>
              </a:ext>
            </a:extLst>
          </p:cNvPr>
          <p:cNvGraphicFramePr>
            <a:graphicFrameLocks/>
          </p:cNvGraphicFramePr>
          <p:nvPr/>
        </p:nvGraphicFramePr>
        <p:xfrm>
          <a:off x="6454775" y="4929188"/>
          <a:ext cx="280988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4" name="公式" r:id="rId9" imgW="247714" imgH="390661" progId="Equation.3">
                  <p:embed/>
                </p:oleObj>
              </mc:Choice>
              <mc:Fallback>
                <p:oleObj name="公式" r:id="rId9" imgW="247714" imgH="390661" progId="Equation.3">
                  <p:embed/>
                  <p:pic>
                    <p:nvPicPr>
                      <p:cNvPr id="21526" name="Object 22">
                        <a:extLst>
                          <a:ext uri="{FF2B5EF4-FFF2-40B4-BE49-F238E27FC236}">
                            <a16:creationId xmlns:a16="http://schemas.microsoft.com/office/drawing/2014/main" id="{C3023D33-66E2-4480-9C85-B0958702920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54775" y="4929188"/>
                        <a:ext cx="280988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27" name="Object 23">
            <a:extLst>
              <a:ext uri="{FF2B5EF4-FFF2-40B4-BE49-F238E27FC236}">
                <a16:creationId xmlns:a16="http://schemas.microsoft.com/office/drawing/2014/main" id="{7D5F9708-FA1E-42FE-9169-15B111B8A828}"/>
              </a:ext>
            </a:extLst>
          </p:cNvPr>
          <p:cNvGraphicFramePr>
            <a:graphicFrameLocks/>
          </p:cNvGraphicFramePr>
          <p:nvPr/>
        </p:nvGraphicFramePr>
        <p:xfrm>
          <a:off x="7113588" y="4940300"/>
          <a:ext cx="315912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5" name="公式" r:id="rId11" imgW="285635" imgH="390661" progId="Equation.3">
                  <p:embed/>
                </p:oleObj>
              </mc:Choice>
              <mc:Fallback>
                <p:oleObj name="公式" r:id="rId11" imgW="285635" imgH="390661" progId="Equation.3">
                  <p:embed/>
                  <p:pic>
                    <p:nvPicPr>
                      <p:cNvPr id="21527" name="Object 23">
                        <a:extLst>
                          <a:ext uri="{FF2B5EF4-FFF2-40B4-BE49-F238E27FC236}">
                            <a16:creationId xmlns:a16="http://schemas.microsoft.com/office/drawing/2014/main" id="{7D5F9708-FA1E-42FE-9169-15B111B8A82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3588" y="4940300"/>
                        <a:ext cx="315912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28" name="Line 24">
            <a:extLst>
              <a:ext uri="{FF2B5EF4-FFF2-40B4-BE49-F238E27FC236}">
                <a16:creationId xmlns:a16="http://schemas.microsoft.com/office/drawing/2014/main" id="{B8BEE13A-1A83-4816-87C2-609056006D03}"/>
              </a:ext>
            </a:extLst>
          </p:cNvPr>
          <p:cNvSpPr>
            <a:spLocks noChangeShapeType="1"/>
          </p:cNvSpPr>
          <p:nvPr/>
        </p:nvSpPr>
        <p:spPr bwMode="auto">
          <a:xfrm>
            <a:off x="5434013" y="5486400"/>
            <a:ext cx="1219200" cy="0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29" name="Line 25">
            <a:extLst>
              <a:ext uri="{FF2B5EF4-FFF2-40B4-BE49-F238E27FC236}">
                <a16:creationId xmlns:a16="http://schemas.microsoft.com/office/drawing/2014/main" id="{1320B076-316E-45FF-A27E-A4CF855A730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95913" y="5867400"/>
            <a:ext cx="1219200" cy="0"/>
          </a:xfrm>
          <a:prstGeom prst="line">
            <a:avLst/>
          </a:prstGeom>
          <a:noFill/>
          <a:ln w="28575">
            <a:solidFill>
              <a:srgbClr val="00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0" name="Line 26">
            <a:extLst>
              <a:ext uri="{FF2B5EF4-FFF2-40B4-BE49-F238E27FC236}">
                <a16:creationId xmlns:a16="http://schemas.microsoft.com/office/drawing/2014/main" id="{159C65BE-5D25-4FAC-9E74-E46BA6E3CC0F}"/>
              </a:ext>
            </a:extLst>
          </p:cNvPr>
          <p:cNvSpPr>
            <a:spLocks noChangeShapeType="1"/>
          </p:cNvSpPr>
          <p:nvPr/>
        </p:nvSpPr>
        <p:spPr bwMode="auto">
          <a:xfrm>
            <a:off x="7224713" y="5486400"/>
            <a:ext cx="1066800" cy="0"/>
          </a:xfrm>
          <a:prstGeom prst="line">
            <a:avLst/>
          </a:prstGeom>
          <a:noFill/>
          <a:ln w="28575">
            <a:solidFill>
              <a:srgbClr val="00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31" name="Text Box 27">
            <a:extLst>
              <a:ext uri="{FF2B5EF4-FFF2-40B4-BE49-F238E27FC236}">
                <a16:creationId xmlns:a16="http://schemas.microsoft.com/office/drawing/2014/main" id="{28001A2D-C83D-4248-A95B-46E477C9F6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5072063"/>
            <a:ext cx="1371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入射波</a:t>
            </a:r>
          </a:p>
        </p:txBody>
      </p:sp>
      <p:sp>
        <p:nvSpPr>
          <p:cNvPr id="21532" name="Text Box 28">
            <a:extLst>
              <a:ext uri="{FF2B5EF4-FFF2-40B4-BE49-F238E27FC236}">
                <a16:creationId xmlns:a16="http://schemas.microsoft.com/office/drawing/2014/main" id="{2B17B949-1299-45CE-ADA6-6E5AB2243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5867400"/>
            <a:ext cx="1371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反射波</a:t>
            </a:r>
          </a:p>
        </p:txBody>
      </p:sp>
      <p:sp>
        <p:nvSpPr>
          <p:cNvPr id="21533" name="Text Box 29">
            <a:extLst>
              <a:ext uri="{FF2B5EF4-FFF2-40B4-BE49-F238E27FC236}">
                <a16:creationId xmlns:a16="http://schemas.microsoft.com/office/drawing/2014/main" id="{3AAB1AAD-86B4-4F34-9F39-8D3020A73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5825" y="5500688"/>
            <a:ext cx="1371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透射波</a:t>
            </a:r>
          </a:p>
        </p:txBody>
      </p:sp>
      <p:graphicFrame>
        <p:nvGraphicFramePr>
          <p:cNvPr id="21534" name="Object 30">
            <a:extLst>
              <a:ext uri="{FF2B5EF4-FFF2-40B4-BE49-F238E27FC236}">
                <a16:creationId xmlns:a16="http://schemas.microsoft.com/office/drawing/2014/main" id="{8533492A-BFD0-4529-8BDF-34E95FFBBC6F}"/>
              </a:ext>
            </a:extLst>
          </p:cNvPr>
          <p:cNvGraphicFramePr>
            <a:graphicFrameLocks/>
          </p:cNvGraphicFramePr>
          <p:nvPr/>
        </p:nvGraphicFramePr>
        <p:xfrm>
          <a:off x="1303338" y="5440363"/>
          <a:ext cx="965200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6" name="公式" r:id="rId13" imgW="933361" imgH="390661" progId="Equation.3">
                  <p:embed/>
                </p:oleObj>
              </mc:Choice>
              <mc:Fallback>
                <p:oleObj name="公式" r:id="rId13" imgW="933361" imgH="390661" progId="Equation.3">
                  <p:embed/>
                  <p:pic>
                    <p:nvPicPr>
                      <p:cNvPr id="21534" name="Object 30">
                        <a:extLst>
                          <a:ext uri="{FF2B5EF4-FFF2-40B4-BE49-F238E27FC236}">
                            <a16:creationId xmlns:a16="http://schemas.microsoft.com/office/drawing/2014/main" id="{8533492A-BFD0-4529-8BDF-34E95FFBBC6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3338" y="5440363"/>
                        <a:ext cx="965200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35" name="Object 31">
            <a:extLst>
              <a:ext uri="{FF2B5EF4-FFF2-40B4-BE49-F238E27FC236}">
                <a16:creationId xmlns:a16="http://schemas.microsoft.com/office/drawing/2014/main" id="{6740A351-6BB5-4685-9EA3-DED2884BDFD3}"/>
              </a:ext>
            </a:extLst>
          </p:cNvPr>
          <p:cNvGraphicFramePr>
            <a:graphicFrameLocks/>
          </p:cNvGraphicFramePr>
          <p:nvPr/>
        </p:nvGraphicFramePr>
        <p:xfrm>
          <a:off x="1319213" y="4956175"/>
          <a:ext cx="949325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7" name="公式" r:id="rId15" imgW="923880" imgH="390661" progId="Equation.3">
                  <p:embed/>
                </p:oleObj>
              </mc:Choice>
              <mc:Fallback>
                <p:oleObj name="公式" r:id="rId15" imgW="923880" imgH="390661" progId="Equation.3">
                  <p:embed/>
                  <p:pic>
                    <p:nvPicPr>
                      <p:cNvPr id="21535" name="Object 31">
                        <a:extLst>
                          <a:ext uri="{FF2B5EF4-FFF2-40B4-BE49-F238E27FC236}">
                            <a16:creationId xmlns:a16="http://schemas.microsoft.com/office/drawing/2014/main" id="{6740A351-6BB5-4685-9EA3-DED2884BDFD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9213" y="4956175"/>
                        <a:ext cx="949325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36" name="Text Box 32">
            <a:extLst>
              <a:ext uri="{FF2B5EF4-FFF2-40B4-BE49-F238E27FC236}">
                <a16:creationId xmlns:a16="http://schemas.microsoft.com/office/drawing/2014/main" id="{49ACCCD5-6E3D-4379-AEB5-EA4F438AF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1100" y="5972175"/>
            <a:ext cx="3962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</a:rPr>
              <a:t>透射光波没有半波损失</a:t>
            </a:r>
          </a:p>
        </p:txBody>
      </p:sp>
      <p:sp>
        <p:nvSpPr>
          <p:cNvPr id="21539" name="Line 35">
            <a:extLst>
              <a:ext uri="{FF2B5EF4-FFF2-40B4-BE49-F238E27FC236}">
                <a16:creationId xmlns:a16="http://schemas.microsoft.com/office/drawing/2014/main" id="{D20B3487-FAB7-4B8A-A32D-BD2C4B64B5F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14550" y="1174750"/>
            <a:ext cx="5121275" cy="6731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0" name="Line 36">
            <a:extLst>
              <a:ext uri="{FF2B5EF4-FFF2-40B4-BE49-F238E27FC236}">
                <a16:creationId xmlns:a16="http://schemas.microsoft.com/office/drawing/2014/main" id="{00C68601-30CA-468A-9E0A-176E13753583}"/>
              </a:ext>
            </a:extLst>
          </p:cNvPr>
          <p:cNvSpPr>
            <a:spLocks noChangeShapeType="1"/>
          </p:cNvSpPr>
          <p:nvPr/>
        </p:nvSpPr>
        <p:spPr bwMode="auto">
          <a:xfrm>
            <a:off x="2089150" y="1843088"/>
            <a:ext cx="1144588" cy="50958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1" name="Line 37">
            <a:extLst>
              <a:ext uri="{FF2B5EF4-FFF2-40B4-BE49-F238E27FC236}">
                <a16:creationId xmlns:a16="http://schemas.microsoft.com/office/drawing/2014/main" id="{B7774774-A49D-400F-BE16-BF157540B6F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27388" y="1195388"/>
            <a:ext cx="4008437" cy="115728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2" name="Line 38">
            <a:extLst>
              <a:ext uri="{FF2B5EF4-FFF2-40B4-BE49-F238E27FC236}">
                <a16:creationId xmlns:a16="http://schemas.microsoft.com/office/drawing/2014/main" id="{58154522-F923-4F8D-B73A-04FDAFEBE445}"/>
              </a:ext>
            </a:extLst>
          </p:cNvPr>
          <p:cNvSpPr>
            <a:spLocks noChangeShapeType="1"/>
          </p:cNvSpPr>
          <p:nvPr/>
        </p:nvSpPr>
        <p:spPr bwMode="auto">
          <a:xfrm>
            <a:off x="2105025" y="1843088"/>
            <a:ext cx="5111750" cy="6810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3" name="Line 39">
            <a:extLst>
              <a:ext uri="{FF2B5EF4-FFF2-40B4-BE49-F238E27FC236}">
                <a16:creationId xmlns:a16="http://schemas.microsoft.com/office/drawing/2014/main" id="{C288B211-B2FE-4E4F-BE55-B03F53CAEB8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01850" y="2384425"/>
            <a:ext cx="3838575" cy="39370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4" name="Line 40">
            <a:extLst>
              <a:ext uri="{FF2B5EF4-FFF2-40B4-BE49-F238E27FC236}">
                <a16:creationId xmlns:a16="http://schemas.microsoft.com/office/drawing/2014/main" id="{F4018310-6B1D-4DA9-B62A-8DFCDAB20F4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78038" y="2362200"/>
            <a:ext cx="1144587" cy="40005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1545" name="Line 41">
            <a:extLst>
              <a:ext uri="{FF2B5EF4-FFF2-40B4-BE49-F238E27FC236}">
                <a16:creationId xmlns:a16="http://schemas.microsoft.com/office/drawing/2014/main" id="{9976997C-C0F1-47EA-9F12-3E007446BAA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61088" y="2274888"/>
            <a:ext cx="1055687" cy="8890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1546" name="Object 42">
            <a:extLst>
              <a:ext uri="{FF2B5EF4-FFF2-40B4-BE49-F238E27FC236}">
                <a16:creationId xmlns:a16="http://schemas.microsoft.com/office/drawing/2014/main" id="{C5FF2B61-5818-40C4-BF54-C423CB4132EC}"/>
              </a:ext>
            </a:extLst>
          </p:cNvPr>
          <p:cNvGraphicFramePr>
            <a:graphicFrameLocks/>
          </p:cNvGraphicFramePr>
          <p:nvPr/>
        </p:nvGraphicFramePr>
        <p:xfrm>
          <a:off x="1765300" y="1689100"/>
          <a:ext cx="434975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8" name="公式" r:id="rId17" imgW="514388" imgH="390661" progId="Equation.3">
                  <p:embed/>
                </p:oleObj>
              </mc:Choice>
              <mc:Fallback>
                <p:oleObj name="公式" r:id="rId17" imgW="514388" imgH="390661" progId="Equation.3">
                  <p:embed/>
                  <p:pic>
                    <p:nvPicPr>
                      <p:cNvPr id="21546" name="Object 42">
                        <a:extLst>
                          <a:ext uri="{FF2B5EF4-FFF2-40B4-BE49-F238E27FC236}">
                            <a16:creationId xmlns:a16="http://schemas.microsoft.com/office/drawing/2014/main" id="{C5FF2B61-5818-40C4-BF54-C423CB4132E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5300" y="1689100"/>
                        <a:ext cx="434975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47" name="Object 43">
            <a:extLst>
              <a:ext uri="{FF2B5EF4-FFF2-40B4-BE49-F238E27FC236}">
                <a16:creationId xmlns:a16="http://schemas.microsoft.com/office/drawing/2014/main" id="{780A807D-E40F-4D0C-AFA8-22BFD9BAA11F}"/>
              </a:ext>
            </a:extLst>
          </p:cNvPr>
          <p:cNvGraphicFramePr>
            <a:graphicFrameLocks/>
          </p:cNvGraphicFramePr>
          <p:nvPr/>
        </p:nvGraphicFramePr>
        <p:xfrm>
          <a:off x="1717675" y="2589213"/>
          <a:ext cx="463550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739" name="公式" r:id="rId19" imgW="552310" imgH="390661" progId="Equation.3">
                  <p:embed/>
                </p:oleObj>
              </mc:Choice>
              <mc:Fallback>
                <p:oleObj name="公式" r:id="rId19" imgW="552310" imgH="390661" progId="Equation.3">
                  <p:embed/>
                  <p:pic>
                    <p:nvPicPr>
                      <p:cNvPr id="21547" name="Object 43">
                        <a:extLst>
                          <a:ext uri="{FF2B5EF4-FFF2-40B4-BE49-F238E27FC236}">
                            <a16:creationId xmlns:a16="http://schemas.microsoft.com/office/drawing/2014/main" id="{780A807D-E40F-4D0C-AFA8-22BFD9BAA11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7675" y="2589213"/>
                        <a:ext cx="463550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49" name="AutoShape 45">
            <a:extLst>
              <a:ext uri="{FF2B5EF4-FFF2-40B4-BE49-F238E27FC236}">
                <a16:creationId xmlns:a16="http://schemas.microsoft.com/office/drawing/2014/main" id="{A785066A-293D-4DC5-B2C9-8D6F74CFD7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9250" y="3868738"/>
            <a:ext cx="936625" cy="184150"/>
          </a:xfrm>
          <a:prstGeom prst="rightArrow">
            <a:avLst>
              <a:gd name="adj1" fmla="val 50000"/>
              <a:gd name="adj2" fmla="val 127155"/>
            </a:avLst>
          </a:prstGeom>
          <a:solidFill>
            <a:srgbClr val="9900CC">
              <a:alpha val="72940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1554" name="Freeform 50">
            <a:extLst>
              <a:ext uri="{FF2B5EF4-FFF2-40B4-BE49-F238E27FC236}">
                <a16:creationId xmlns:a16="http://schemas.microsoft.com/office/drawing/2014/main" id="{E1044405-D482-4D7E-822C-40D0A8A1F11D}"/>
              </a:ext>
            </a:extLst>
          </p:cNvPr>
          <p:cNvSpPr>
            <a:spLocks/>
          </p:cNvSpPr>
          <p:nvPr/>
        </p:nvSpPr>
        <p:spPr bwMode="auto">
          <a:xfrm>
            <a:off x="4105275" y="1196975"/>
            <a:ext cx="3130550" cy="1193800"/>
          </a:xfrm>
          <a:custGeom>
            <a:avLst/>
            <a:gdLst>
              <a:gd name="T0" fmla="*/ 0 w 1992"/>
              <a:gd name="T1" fmla="*/ 2147483646 h 738"/>
              <a:gd name="T2" fmla="*/ 2147483646 w 1992"/>
              <a:gd name="T3" fmla="*/ 2147483646 h 738"/>
              <a:gd name="T4" fmla="*/ 2147483646 w 1992"/>
              <a:gd name="T5" fmla="*/ 2147483646 h 738"/>
              <a:gd name="T6" fmla="*/ 2147483646 w 1992"/>
              <a:gd name="T7" fmla="*/ 2147483646 h 738"/>
              <a:gd name="T8" fmla="*/ 2147483646 w 1992"/>
              <a:gd name="T9" fmla="*/ 2147483646 h 738"/>
              <a:gd name="T10" fmla="*/ 0 w 1992"/>
              <a:gd name="T11" fmla="*/ 2147483646 h 73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92"/>
              <a:gd name="T19" fmla="*/ 0 h 738"/>
              <a:gd name="T20" fmla="*/ 1992 w 1992"/>
              <a:gd name="T21" fmla="*/ 738 h 738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92" h="738">
                <a:moveTo>
                  <a:pt x="0" y="564"/>
                </a:moveTo>
                <a:cubicBezTo>
                  <a:pt x="6" y="562"/>
                  <a:pt x="12" y="553"/>
                  <a:pt x="18" y="552"/>
                </a:cubicBezTo>
                <a:cubicBezTo>
                  <a:pt x="348" y="460"/>
                  <a:pt x="1980" y="0"/>
                  <a:pt x="1980" y="6"/>
                </a:cubicBezTo>
                <a:cubicBezTo>
                  <a:pt x="1986" y="0"/>
                  <a:pt x="1986" y="678"/>
                  <a:pt x="1992" y="678"/>
                </a:cubicBezTo>
                <a:cubicBezTo>
                  <a:pt x="1956" y="666"/>
                  <a:pt x="1266" y="738"/>
                  <a:pt x="1278" y="720"/>
                </a:cubicBezTo>
                <a:cubicBezTo>
                  <a:pt x="1278" y="720"/>
                  <a:pt x="12" y="552"/>
                  <a:pt x="0" y="564"/>
                </a:cubicBezTo>
                <a:close/>
              </a:path>
            </a:pathLst>
          </a:custGeom>
          <a:solidFill>
            <a:srgbClr val="00CC99">
              <a:alpha val="4588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48" name="Line 44">
            <a:extLst>
              <a:ext uri="{FF2B5EF4-FFF2-40B4-BE49-F238E27FC236}">
                <a16:creationId xmlns:a16="http://schemas.microsoft.com/office/drawing/2014/main" id="{6F1B5A3B-F8AC-4B27-80A8-EC321F621F22}"/>
              </a:ext>
            </a:extLst>
          </p:cNvPr>
          <p:cNvSpPr>
            <a:spLocks noChangeShapeType="1"/>
          </p:cNvSpPr>
          <p:nvPr/>
        </p:nvSpPr>
        <p:spPr bwMode="auto">
          <a:xfrm>
            <a:off x="6143625" y="928688"/>
            <a:ext cx="0" cy="1800225"/>
          </a:xfrm>
          <a:prstGeom prst="line">
            <a:avLst/>
          </a:prstGeom>
          <a:noFill/>
          <a:ln w="50800">
            <a:solidFill>
              <a:srgbClr val="FF9933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24CAA459-0DA9-49F0-87FA-1CC380AA0C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4563" y="1357313"/>
            <a:ext cx="492125" cy="100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</a:rPr>
              <a:t>接收屏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DDD2B5A4-79BE-48C8-8FA5-1EFA875DB5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5875" y="1285875"/>
            <a:ext cx="492125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</a:rPr>
              <a:t>狭缝光源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6CD85672-4B5E-41B2-A7ED-5C2C73641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375" y="2571750"/>
            <a:ext cx="10715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</a:rPr>
              <a:t>平面镜</a:t>
            </a:r>
          </a:p>
        </p:txBody>
      </p:sp>
      <p:sp>
        <p:nvSpPr>
          <p:cNvPr id="12329" name="灯片编号占位符 1">
            <a:extLst>
              <a:ext uri="{FF2B5EF4-FFF2-40B4-BE49-F238E27FC236}">
                <a16:creationId xmlns:a16="http://schemas.microsoft.com/office/drawing/2014/main" id="{C89FDCFC-5835-4A11-813B-E3B5814426C6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E2E5291-003F-4269-A41F-A8EAFCA7B12E}" type="slidenum">
              <a:rPr lang="en-US" altLang="zh-CN" b="0">
                <a:solidFill>
                  <a:srgbClr val="FF00FF"/>
                </a:solidFill>
              </a:rPr>
              <a:pPr eaLnBrk="1" hangingPunct="1"/>
              <a:t>10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1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1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1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21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1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1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2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21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2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2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2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2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2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2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 nodeType="clickPar">
                      <p:stCondLst>
                        <p:cond delay="indefinite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1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 nodeType="clickPar">
                      <p:stCondLst>
                        <p:cond delay="indefinite"/>
                      </p:stCondLst>
                      <p:childTnLst>
                        <p:par>
                          <p:cTn id="1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2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 nodeType="clickPar">
                      <p:stCondLst>
                        <p:cond delay="indefinite"/>
                      </p:stCondLst>
                      <p:childTnLst>
                        <p:par>
                          <p:cTn id="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21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 nodeType="clickPar">
                      <p:stCondLst>
                        <p:cond delay="indefinite"/>
                      </p:stCondLst>
                      <p:childTnLst>
                        <p:par>
                          <p:cTn id="1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21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2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1" grpId="0" animBg="1"/>
      <p:bldP spid="21512" grpId="0" animBg="1"/>
      <p:bldP spid="21513" grpId="0" autoUpdateAnimBg="0"/>
      <p:bldP spid="21518" grpId="0" autoUpdateAnimBg="0"/>
      <p:bldP spid="21519" grpId="0" autoUpdateAnimBg="0"/>
      <p:bldP spid="21520" grpId="0" animBg="1" autoUpdateAnimBg="0"/>
      <p:bldP spid="21522" grpId="0" autoUpdateAnimBg="0"/>
      <p:bldP spid="21523" grpId="0" autoUpdateAnimBg="0"/>
      <p:bldP spid="21524" grpId="0" autoUpdateAnimBg="0"/>
      <p:bldP spid="21531" grpId="0" autoUpdateAnimBg="0"/>
      <p:bldP spid="21532" grpId="0" autoUpdateAnimBg="0"/>
      <p:bldP spid="21533" grpId="0" autoUpdateAnimBg="0"/>
      <p:bldP spid="21536" grpId="0" autoUpdateAnimBg="0"/>
      <p:bldP spid="21549" grpId="0" animBg="1"/>
      <p:bldP spid="45" grpId="0"/>
      <p:bldP spid="46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6" name="Rectangle 20">
            <a:extLst>
              <a:ext uri="{FF2B5EF4-FFF2-40B4-BE49-F238E27FC236}">
                <a16:creationId xmlns:a16="http://schemas.microsoft.com/office/drawing/2014/main" id="{B52F3283-6B95-44D3-AAD6-10448ED13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63" y="1844675"/>
            <a:ext cx="51260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(1)  </a:t>
            </a:r>
            <a:r>
              <a:rPr lang="en-US" altLang="zh-CN" i="1">
                <a:solidFill>
                  <a:srgbClr val="00FFFF"/>
                </a:solidFill>
              </a:rPr>
              <a:t>P</a:t>
            </a:r>
            <a:r>
              <a:rPr lang="zh-CN" altLang="en-US">
                <a:solidFill>
                  <a:schemeClr val="bg1"/>
                </a:solidFill>
              </a:rPr>
              <a:t>点处仍为明条纹</a:t>
            </a:r>
          </a:p>
        </p:txBody>
      </p:sp>
      <p:sp>
        <p:nvSpPr>
          <p:cNvPr id="39957" name="Rectangle 21">
            <a:extLst>
              <a:ext uri="{FF2B5EF4-FFF2-40B4-BE49-F238E27FC236}">
                <a16:creationId xmlns:a16="http://schemas.microsoft.com/office/drawing/2014/main" id="{35182200-A333-42C1-AA73-F0D70BDB90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63" y="2420938"/>
            <a:ext cx="40449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(2)  </a:t>
            </a:r>
            <a:r>
              <a:rPr lang="en-US" altLang="zh-CN" i="1">
                <a:solidFill>
                  <a:srgbClr val="00FFFF"/>
                </a:solidFill>
              </a:rPr>
              <a:t>P</a:t>
            </a:r>
            <a:r>
              <a:rPr lang="zh-CN" altLang="en-US">
                <a:solidFill>
                  <a:schemeClr val="bg1"/>
                </a:solidFill>
              </a:rPr>
              <a:t>点处为暗条纹</a:t>
            </a:r>
          </a:p>
        </p:txBody>
      </p:sp>
      <p:sp>
        <p:nvSpPr>
          <p:cNvPr id="39958" name="Rectangle 22">
            <a:extLst>
              <a:ext uri="{FF2B5EF4-FFF2-40B4-BE49-F238E27FC236}">
                <a16:creationId xmlns:a16="http://schemas.microsoft.com/office/drawing/2014/main" id="{A0CAB022-A277-4913-98DB-2B722DE3DA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63" y="2981325"/>
            <a:ext cx="63309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(3)  </a:t>
            </a:r>
            <a:r>
              <a:rPr lang="zh-CN" altLang="en-US">
                <a:solidFill>
                  <a:schemeClr val="bg1"/>
                </a:solidFill>
              </a:rPr>
              <a:t>不能确定</a:t>
            </a:r>
            <a:r>
              <a:rPr lang="en-US" altLang="zh-CN" i="1">
                <a:solidFill>
                  <a:srgbClr val="00FFFF"/>
                </a:solidFill>
              </a:rPr>
              <a:t>P</a:t>
            </a:r>
            <a:r>
              <a:rPr lang="zh-CN" altLang="en-US">
                <a:solidFill>
                  <a:schemeClr val="bg1"/>
                </a:solidFill>
              </a:rPr>
              <a:t>点处是明条纹还是暗条纹 </a:t>
            </a:r>
          </a:p>
        </p:txBody>
      </p:sp>
      <p:sp>
        <p:nvSpPr>
          <p:cNvPr id="39960" name="Rectangle 24">
            <a:extLst>
              <a:ext uri="{FF2B5EF4-FFF2-40B4-BE49-F238E27FC236}">
                <a16:creationId xmlns:a16="http://schemas.microsoft.com/office/drawing/2014/main" id="{2E831F91-7017-4DC8-9E7C-229EC5CB05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363" y="3544888"/>
            <a:ext cx="51260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(4)  </a:t>
            </a:r>
            <a:r>
              <a:rPr lang="zh-CN" altLang="en-US">
                <a:solidFill>
                  <a:schemeClr val="bg1"/>
                </a:solidFill>
              </a:rPr>
              <a:t>无干涉条纹</a:t>
            </a:r>
          </a:p>
        </p:txBody>
      </p:sp>
      <p:grpSp>
        <p:nvGrpSpPr>
          <p:cNvPr id="2" name="Group 25">
            <a:extLst>
              <a:ext uri="{FF2B5EF4-FFF2-40B4-BE49-F238E27FC236}">
                <a16:creationId xmlns:a16="http://schemas.microsoft.com/office/drawing/2014/main" id="{F117E3FE-701F-4E85-AAC8-78FB7A9441B6}"/>
              </a:ext>
            </a:extLst>
          </p:cNvPr>
          <p:cNvGrpSpPr>
            <a:grpSpLocks/>
          </p:cNvGrpSpPr>
          <p:nvPr/>
        </p:nvGrpSpPr>
        <p:grpSpPr bwMode="auto">
          <a:xfrm>
            <a:off x="6049963" y="3860800"/>
            <a:ext cx="2592387" cy="2376488"/>
            <a:chOff x="3696" y="2265"/>
            <a:chExt cx="1633" cy="1497"/>
          </a:xfrm>
        </p:grpSpPr>
        <p:sp>
          <p:nvSpPr>
            <p:cNvPr id="13352" name="Line 26">
              <a:extLst>
                <a:ext uri="{FF2B5EF4-FFF2-40B4-BE49-F238E27FC236}">
                  <a16:creationId xmlns:a16="http://schemas.microsoft.com/office/drawing/2014/main" id="{0E017950-3121-4263-84A5-BC0C1AF9D2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" y="2764"/>
              <a:ext cx="0" cy="218"/>
            </a:xfrm>
            <a:prstGeom prst="line">
              <a:avLst/>
            </a:prstGeom>
            <a:noFill/>
            <a:ln w="3810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3" name="Line 27">
              <a:extLst>
                <a:ext uri="{FF2B5EF4-FFF2-40B4-BE49-F238E27FC236}">
                  <a16:creationId xmlns:a16="http://schemas.microsoft.com/office/drawing/2014/main" id="{6A106FBC-5920-48FE-B055-B2F3CAD21A8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" y="3010"/>
              <a:ext cx="0" cy="218"/>
            </a:xfrm>
            <a:prstGeom prst="line">
              <a:avLst/>
            </a:prstGeom>
            <a:noFill/>
            <a:ln w="3810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4" name="Line 28">
              <a:extLst>
                <a:ext uri="{FF2B5EF4-FFF2-40B4-BE49-F238E27FC236}">
                  <a16:creationId xmlns:a16="http://schemas.microsoft.com/office/drawing/2014/main" id="{AE996F1E-45DD-47F3-8031-52325B9D724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77" y="2361"/>
              <a:ext cx="0" cy="243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5" name="Line 29">
              <a:extLst>
                <a:ext uri="{FF2B5EF4-FFF2-40B4-BE49-F238E27FC236}">
                  <a16:creationId xmlns:a16="http://schemas.microsoft.com/office/drawing/2014/main" id="{017FE35E-8907-4F7B-A3AA-4BE5F1F74F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77" y="3354"/>
              <a:ext cx="0" cy="243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6" name="Line 30">
              <a:extLst>
                <a:ext uri="{FF2B5EF4-FFF2-40B4-BE49-F238E27FC236}">
                  <a16:creationId xmlns:a16="http://schemas.microsoft.com/office/drawing/2014/main" id="{5E58DCB5-F618-4594-A8F3-A86DB95287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77" y="2685"/>
              <a:ext cx="0" cy="630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7" name="Line 31">
              <a:extLst>
                <a:ext uri="{FF2B5EF4-FFF2-40B4-BE49-F238E27FC236}">
                  <a16:creationId xmlns:a16="http://schemas.microsoft.com/office/drawing/2014/main" id="{924440AC-00EF-4938-9F23-744C809005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29" y="2265"/>
              <a:ext cx="0" cy="1497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9969" name="Line 33">
            <a:extLst>
              <a:ext uri="{FF2B5EF4-FFF2-40B4-BE49-F238E27FC236}">
                <a16:creationId xmlns:a16="http://schemas.microsoft.com/office/drawing/2014/main" id="{6CCCE621-28A8-49B5-BB82-23CCFF03895F}"/>
              </a:ext>
            </a:extLst>
          </p:cNvPr>
          <p:cNvSpPr>
            <a:spLocks noChangeShapeType="1"/>
          </p:cNvSpPr>
          <p:nvPr/>
        </p:nvSpPr>
        <p:spPr bwMode="auto">
          <a:xfrm>
            <a:off x="5589588" y="5018088"/>
            <a:ext cx="3097212" cy="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71" name="Line 35">
            <a:extLst>
              <a:ext uri="{FF2B5EF4-FFF2-40B4-BE49-F238E27FC236}">
                <a16:creationId xmlns:a16="http://schemas.microsoft.com/office/drawing/2014/main" id="{429567D3-3ABD-44F1-A1F4-438B9A043D4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21388" y="4437063"/>
            <a:ext cx="495300" cy="55245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72" name="Line 36">
            <a:extLst>
              <a:ext uri="{FF2B5EF4-FFF2-40B4-BE49-F238E27FC236}">
                <a16:creationId xmlns:a16="http://schemas.microsoft.com/office/drawing/2014/main" id="{C840F8EA-EFE0-49A7-9288-CDB60AF1294F}"/>
              </a:ext>
            </a:extLst>
          </p:cNvPr>
          <p:cNvSpPr>
            <a:spLocks noChangeShapeType="1"/>
          </p:cNvSpPr>
          <p:nvPr/>
        </p:nvSpPr>
        <p:spPr bwMode="auto">
          <a:xfrm>
            <a:off x="6021388" y="4989513"/>
            <a:ext cx="433387" cy="5762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73" name="Line 37">
            <a:extLst>
              <a:ext uri="{FF2B5EF4-FFF2-40B4-BE49-F238E27FC236}">
                <a16:creationId xmlns:a16="http://schemas.microsoft.com/office/drawing/2014/main" id="{45383346-5362-42CD-8063-E9EB4987941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16688" y="4292600"/>
            <a:ext cx="2087562" cy="14446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974" name="Line 38">
            <a:extLst>
              <a:ext uri="{FF2B5EF4-FFF2-40B4-BE49-F238E27FC236}">
                <a16:creationId xmlns:a16="http://schemas.microsoft.com/office/drawing/2014/main" id="{96C74807-FC26-4113-8D60-90785545498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54775" y="4292600"/>
            <a:ext cx="2220913" cy="1273175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9982" name="Object 46">
            <a:extLst>
              <a:ext uri="{FF2B5EF4-FFF2-40B4-BE49-F238E27FC236}">
                <a16:creationId xmlns:a16="http://schemas.microsoft.com/office/drawing/2014/main" id="{36509D8D-E69D-48F7-A401-F04A85EE14F3}"/>
              </a:ext>
            </a:extLst>
          </p:cNvPr>
          <p:cNvGraphicFramePr>
            <a:graphicFrameLocks/>
          </p:cNvGraphicFramePr>
          <p:nvPr/>
        </p:nvGraphicFramePr>
        <p:xfrm>
          <a:off x="8675688" y="4076700"/>
          <a:ext cx="277812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4" name="公式" r:id="rId3" imgW="247714" imgH="266666" progId="Equation.3">
                  <p:embed/>
                </p:oleObj>
              </mc:Choice>
              <mc:Fallback>
                <p:oleObj name="公式" r:id="rId3" imgW="247714" imgH="266666" progId="Equation.3">
                  <p:embed/>
                  <p:pic>
                    <p:nvPicPr>
                      <p:cNvPr id="39982" name="Object 46">
                        <a:extLst>
                          <a:ext uri="{FF2B5EF4-FFF2-40B4-BE49-F238E27FC236}">
                            <a16:creationId xmlns:a16="http://schemas.microsoft.com/office/drawing/2014/main" id="{36509D8D-E69D-48F7-A401-F04A85EE14F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75688" y="4076700"/>
                        <a:ext cx="277812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84" name="Object 48">
            <a:extLst>
              <a:ext uri="{FF2B5EF4-FFF2-40B4-BE49-F238E27FC236}">
                <a16:creationId xmlns:a16="http://schemas.microsoft.com/office/drawing/2014/main" id="{57D334F8-7620-43B0-9D36-4D85753718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75675" y="4221163"/>
          <a:ext cx="139700" cy="169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5" name="Equation" r:id="rId5" imgW="123857" imgH="123689" progId="Equation.3">
                  <p:embed/>
                </p:oleObj>
              </mc:Choice>
              <mc:Fallback>
                <p:oleObj name="Equation" r:id="rId5" imgW="123857" imgH="123689" progId="Equation.3">
                  <p:embed/>
                  <p:pic>
                    <p:nvPicPr>
                      <p:cNvPr id="39984" name="Object 48">
                        <a:extLst>
                          <a:ext uri="{FF2B5EF4-FFF2-40B4-BE49-F238E27FC236}">
                            <a16:creationId xmlns:a16="http://schemas.microsoft.com/office/drawing/2014/main" id="{57D334F8-7620-43B0-9D36-4D857537182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5675" y="4221163"/>
                        <a:ext cx="139700" cy="169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50">
            <a:extLst>
              <a:ext uri="{FF2B5EF4-FFF2-40B4-BE49-F238E27FC236}">
                <a16:creationId xmlns:a16="http://schemas.microsoft.com/office/drawing/2014/main" id="{45D14DE6-F913-4F6B-A832-2222A9BBEC1C}"/>
              </a:ext>
            </a:extLst>
          </p:cNvPr>
          <p:cNvGrpSpPr>
            <a:grpSpLocks/>
          </p:cNvGrpSpPr>
          <p:nvPr/>
        </p:nvGrpSpPr>
        <p:grpSpPr bwMode="auto">
          <a:xfrm rot="10800000">
            <a:off x="6834188" y="5041900"/>
            <a:ext cx="919162" cy="134938"/>
            <a:chOff x="4004" y="645"/>
            <a:chExt cx="579" cy="85"/>
          </a:xfrm>
        </p:grpSpPr>
        <p:sp>
          <p:nvSpPr>
            <p:cNvPr id="13341" name="Line 51">
              <a:extLst>
                <a:ext uri="{FF2B5EF4-FFF2-40B4-BE49-F238E27FC236}">
                  <a16:creationId xmlns:a16="http://schemas.microsoft.com/office/drawing/2014/main" id="{DEBCD191-5174-4B52-A7A9-834394A4F83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4" y="730"/>
              <a:ext cx="557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2" name="Line 52">
              <a:extLst>
                <a:ext uri="{FF2B5EF4-FFF2-40B4-BE49-F238E27FC236}">
                  <a16:creationId xmlns:a16="http://schemas.microsoft.com/office/drawing/2014/main" id="{1AC52413-601C-40AE-AD5F-1DD65B4033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3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3" name="Line 53">
              <a:extLst>
                <a:ext uri="{FF2B5EF4-FFF2-40B4-BE49-F238E27FC236}">
                  <a16:creationId xmlns:a16="http://schemas.microsoft.com/office/drawing/2014/main" id="{365308D5-CF59-48BF-B783-7C2A1D22A00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9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4" name="Line 54">
              <a:extLst>
                <a:ext uri="{FF2B5EF4-FFF2-40B4-BE49-F238E27FC236}">
                  <a16:creationId xmlns:a16="http://schemas.microsoft.com/office/drawing/2014/main" id="{BF90206E-71F5-4B62-8AA4-50338F9EA9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8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5" name="Line 55">
              <a:extLst>
                <a:ext uri="{FF2B5EF4-FFF2-40B4-BE49-F238E27FC236}">
                  <a16:creationId xmlns:a16="http://schemas.microsoft.com/office/drawing/2014/main" id="{40EA4BBE-A7D0-46DB-B87E-469659A867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0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6" name="Line 56">
              <a:extLst>
                <a:ext uri="{FF2B5EF4-FFF2-40B4-BE49-F238E27FC236}">
                  <a16:creationId xmlns:a16="http://schemas.microsoft.com/office/drawing/2014/main" id="{DA34C2F1-5313-4879-B95B-3DFA75D9CE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7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7" name="Line 57">
              <a:extLst>
                <a:ext uri="{FF2B5EF4-FFF2-40B4-BE49-F238E27FC236}">
                  <a16:creationId xmlns:a16="http://schemas.microsoft.com/office/drawing/2014/main" id="{383A940E-B021-4EDA-9592-AB89059C77F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4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8" name="Line 58">
              <a:extLst>
                <a:ext uri="{FF2B5EF4-FFF2-40B4-BE49-F238E27FC236}">
                  <a16:creationId xmlns:a16="http://schemas.microsoft.com/office/drawing/2014/main" id="{827AFD5A-1A90-4039-BB21-ED5036E59F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5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49" name="Line 59">
              <a:extLst>
                <a:ext uri="{FF2B5EF4-FFF2-40B4-BE49-F238E27FC236}">
                  <a16:creationId xmlns:a16="http://schemas.microsoft.com/office/drawing/2014/main" id="{2BC47DD9-254D-41F4-80A6-C1FA7B8E689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0" name="Line 60">
              <a:extLst>
                <a:ext uri="{FF2B5EF4-FFF2-40B4-BE49-F238E27FC236}">
                  <a16:creationId xmlns:a16="http://schemas.microsoft.com/office/drawing/2014/main" id="{76286122-E3C5-41E9-9254-90FA7B8563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1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51" name="Line 61">
              <a:extLst>
                <a:ext uri="{FF2B5EF4-FFF2-40B4-BE49-F238E27FC236}">
                  <a16:creationId xmlns:a16="http://schemas.microsoft.com/office/drawing/2014/main" id="{0E70EB92-6615-4A9E-B263-0B23173EDED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21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8453" name="Rectangle 62">
            <a:extLst>
              <a:ext uri="{FF2B5EF4-FFF2-40B4-BE49-F238E27FC236}">
                <a16:creationId xmlns:a16="http://schemas.microsoft.com/office/drawing/2014/main" id="{69E9FE38-F92A-4A35-85A6-19967E2D3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31213" y="6178550"/>
            <a:ext cx="387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solidFill>
                  <a:srgbClr val="00FFFF"/>
                </a:solidFill>
              </a:rPr>
              <a:t>E</a:t>
            </a:r>
          </a:p>
        </p:txBody>
      </p:sp>
      <p:graphicFrame>
        <p:nvGraphicFramePr>
          <p:cNvPr id="40001" name="Object 65">
            <a:extLst>
              <a:ext uri="{FF2B5EF4-FFF2-40B4-BE49-F238E27FC236}">
                <a16:creationId xmlns:a16="http://schemas.microsoft.com/office/drawing/2014/main" id="{1E1B523D-E1DC-477B-A18E-25B0FB5BF9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84888" y="4237038"/>
          <a:ext cx="269875" cy="433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6" name="公式" r:id="rId7" imgW="133337" imgH="190432" progId="Equation.3">
                  <p:embed/>
                </p:oleObj>
              </mc:Choice>
              <mc:Fallback>
                <p:oleObj name="公式" r:id="rId7" imgW="133337" imgH="190432" progId="Equation.3">
                  <p:embed/>
                  <p:pic>
                    <p:nvPicPr>
                      <p:cNvPr id="40001" name="Object 65">
                        <a:extLst>
                          <a:ext uri="{FF2B5EF4-FFF2-40B4-BE49-F238E27FC236}">
                            <a16:creationId xmlns:a16="http://schemas.microsoft.com/office/drawing/2014/main" id="{1E1B523D-E1DC-477B-A18E-25B0FB5BF91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84888" y="4237038"/>
                        <a:ext cx="269875" cy="433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012" name="Object 76">
            <a:extLst>
              <a:ext uri="{FF2B5EF4-FFF2-40B4-BE49-F238E27FC236}">
                <a16:creationId xmlns:a16="http://schemas.microsoft.com/office/drawing/2014/main" id="{4B966047-0A53-4417-A2AB-50F266834E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70600" y="5359400"/>
          <a:ext cx="290513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07" name="公式" r:id="rId9" imgW="152298" imgH="190432" progId="Equation.3">
                  <p:embed/>
                </p:oleObj>
              </mc:Choice>
              <mc:Fallback>
                <p:oleObj name="公式" r:id="rId9" imgW="152298" imgH="190432" progId="Equation.3">
                  <p:embed/>
                  <p:pic>
                    <p:nvPicPr>
                      <p:cNvPr id="40012" name="Object 76">
                        <a:extLst>
                          <a:ext uri="{FF2B5EF4-FFF2-40B4-BE49-F238E27FC236}">
                            <a16:creationId xmlns:a16="http://schemas.microsoft.com/office/drawing/2014/main" id="{4B966047-0A53-4417-A2AB-50F266834E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70600" y="5359400"/>
                        <a:ext cx="290513" cy="433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013" name="Rectangle 77">
            <a:extLst>
              <a:ext uri="{FF2B5EF4-FFF2-40B4-BE49-F238E27FC236}">
                <a16:creationId xmlns:a16="http://schemas.microsoft.com/office/drawing/2014/main" id="{1AFFDE05-AAF0-4C36-AE80-DAF1E06AB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50" y="5173663"/>
            <a:ext cx="4556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solidFill>
                  <a:srgbClr val="00FFFF"/>
                </a:solidFill>
              </a:rPr>
              <a:t>M</a:t>
            </a:r>
          </a:p>
        </p:txBody>
      </p:sp>
      <p:grpSp>
        <p:nvGrpSpPr>
          <p:cNvPr id="4" name="组合 43">
            <a:extLst>
              <a:ext uri="{FF2B5EF4-FFF2-40B4-BE49-F238E27FC236}">
                <a16:creationId xmlns:a16="http://schemas.microsoft.com/office/drawing/2014/main" id="{985EF7B2-560F-4D59-9E31-10366335310F}"/>
              </a:ext>
            </a:extLst>
          </p:cNvPr>
          <p:cNvGrpSpPr>
            <a:grpSpLocks/>
          </p:cNvGrpSpPr>
          <p:nvPr/>
        </p:nvGrpSpPr>
        <p:grpSpPr bwMode="auto">
          <a:xfrm>
            <a:off x="173038" y="201613"/>
            <a:ext cx="8609012" cy="1463675"/>
            <a:chOff x="173012" y="201613"/>
            <a:chExt cx="8609038" cy="1463675"/>
          </a:xfrm>
        </p:grpSpPr>
        <p:sp>
          <p:nvSpPr>
            <p:cNvPr id="13337" name="Text Box 2">
              <a:extLst>
                <a:ext uri="{FF2B5EF4-FFF2-40B4-BE49-F238E27FC236}">
                  <a16:creationId xmlns:a16="http://schemas.microsoft.com/office/drawing/2014/main" id="{55D60D2F-3569-4869-B2D1-64265699F0D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550" y="201613"/>
              <a:ext cx="8064500" cy="1463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5000"/>
                </a:lnSpc>
                <a:spcBef>
                  <a:spcPct val="50000"/>
                </a:spcBef>
              </a:pPr>
              <a:r>
                <a:rPr lang="zh-CN" altLang="en-US">
                  <a:solidFill>
                    <a:schemeClr val="bg1"/>
                  </a:solidFill>
                </a:rPr>
                <a:t>如图，在双缝干涉实验中，屏幕</a:t>
              </a:r>
              <a:r>
                <a:rPr lang="en-US" altLang="zh-CN" i="1">
                  <a:solidFill>
                    <a:srgbClr val="FFFF00"/>
                  </a:solidFill>
                </a:rPr>
                <a:t>E</a:t>
              </a:r>
              <a:r>
                <a:rPr lang="zh-CN" altLang="en-US">
                  <a:solidFill>
                    <a:schemeClr val="bg1"/>
                  </a:solidFill>
                </a:rPr>
                <a:t>上的</a:t>
              </a:r>
              <a:r>
                <a:rPr lang="en-US" altLang="zh-CN" i="1">
                  <a:solidFill>
                    <a:srgbClr val="FFFF00"/>
                  </a:solidFill>
                </a:rPr>
                <a:t>P</a:t>
              </a:r>
              <a:r>
                <a:rPr lang="zh-CN" altLang="en-US">
                  <a:solidFill>
                    <a:schemeClr val="bg1"/>
                  </a:solidFill>
                </a:rPr>
                <a:t>点处是明条纹。若将缝     盖住，并在        连线的垂直平分面处放一反射镜</a:t>
              </a:r>
              <a:r>
                <a:rPr lang="en-US" altLang="zh-CN" i="1">
                  <a:solidFill>
                    <a:srgbClr val="00FFFF"/>
                  </a:solidFill>
                </a:rPr>
                <a:t>M</a:t>
              </a:r>
              <a:r>
                <a:rPr lang="zh-CN" altLang="en-US">
                  <a:solidFill>
                    <a:schemeClr val="bg1"/>
                  </a:solidFill>
                </a:rPr>
                <a:t>，则下面说法正确的是</a:t>
              </a:r>
            </a:p>
          </p:txBody>
        </p:sp>
        <p:sp>
          <p:nvSpPr>
            <p:cNvPr id="13338" name="Text Box 17">
              <a:extLst>
                <a:ext uri="{FF2B5EF4-FFF2-40B4-BE49-F238E27FC236}">
                  <a16:creationId xmlns:a16="http://schemas.microsoft.com/office/drawing/2014/main" id="{0C76E6BC-77D2-4419-94F6-C6DAD79307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012" y="257156"/>
              <a:ext cx="82708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zh-CN" altLang="en-US">
                  <a:solidFill>
                    <a:srgbClr val="EDFE4A"/>
                  </a:solidFill>
                </a:rPr>
                <a:t>例：</a:t>
              </a:r>
            </a:p>
          </p:txBody>
        </p:sp>
        <p:graphicFrame>
          <p:nvGraphicFramePr>
            <p:cNvPr id="13339" name="Object 80">
              <a:extLst>
                <a:ext uri="{FF2B5EF4-FFF2-40B4-BE49-F238E27FC236}">
                  <a16:creationId xmlns:a16="http://schemas.microsoft.com/office/drawing/2014/main" id="{7F88DB75-7AF3-4B90-8EB3-605AAB815F4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28728" y="714356"/>
            <a:ext cx="357190" cy="4333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08" name="公式" r:id="rId11" imgW="152298" imgH="190432" progId="Equation.3">
                    <p:embed/>
                  </p:oleObj>
                </mc:Choice>
                <mc:Fallback>
                  <p:oleObj name="公式" r:id="rId11" imgW="152298" imgH="190432" progId="Equation.3">
                    <p:embed/>
                    <p:pic>
                      <p:nvPicPr>
                        <p:cNvPr id="13339" name="Object 80">
                          <a:extLst>
                            <a:ext uri="{FF2B5EF4-FFF2-40B4-BE49-F238E27FC236}">
                              <a16:creationId xmlns:a16="http://schemas.microsoft.com/office/drawing/2014/main" id="{7F88DB75-7AF3-4B90-8EB3-605AAB815F4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28728" y="714356"/>
                          <a:ext cx="357190" cy="4333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FF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340" name="Object 83">
              <a:extLst>
                <a:ext uri="{FF2B5EF4-FFF2-40B4-BE49-F238E27FC236}">
                  <a16:creationId xmlns:a16="http://schemas.microsoft.com/office/drawing/2014/main" id="{E86B34B6-F97D-42DA-8B32-44C27B71884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57554" y="714356"/>
            <a:ext cx="642942" cy="43338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09" name="公式" r:id="rId13" imgW="276155" imgH="190432" progId="Equation.3">
                    <p:embed/>
                  </p:oleObj>
                </mc:Choice>
                <mc:Fallback>
                  <p:oleObj name="公式" r:id="rId13" imgW="276155" imgH="190432" progId="Equation.3">
                    <p:embed/>
                    <p:pic>
                      <p:nvPicPr>
                        <p:cNvPr id="13340" name="Object 83">
                          <a:extLst>
                            <a:ext uri="{FF2B5EF4-FFF2-40B4-BE49-F238E27FC236}">
                              <a16:creationId xmlns:a16="http://schemas.microsoft.com/office/drawing/2014/main" id="{E86B34B6-F97D-42DA-8B32-44C27B71884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57554" y="714356"/>
                          <a:ext cx="642942" cy="43338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FF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0020" name="Line 84">
            <a:extLst>
              <a:ext uri="{FF2B5EF4-FFF2-40B4-BE49-F238E27FC236}">
                <a16:creationId xmlns:a16="http://schemas.microsoft.com/office/drawing/2014/main" id="{B3D1A17A-AF6F-4264-9316-934F62C0BDCF}"/>
              </a:ext>
            </a:extLst>
          </p:cNvPr>
          <p:cNvSpPr>
            <a:spLocks noChangeShapeType="1"/>
          </p:cNvSpPr>
          <p:nvPr/>
        </p:nvSpPr>
        <p:spPr bwMode="auto">
          <a:xfrm>
            <a:off x="6516688" y="4437063"/>
            <a:ext cx="863600" cy="576262"/>
          </a:xfrm>
          <a:prstGeom prst="line">
            <a:avLst/>
          </a:prstGeom>
          <a:noFill/>
          <a:ln w="19050">
            <a:solidFill>
              <a:srgbClr val="00FF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021" name="Text Box 85">
            <a:extLst>
              <a:ext uri="{FF2B5EF4-FFF2-40B4-BE49-F238E27FC236}">
                <a16:creationId xmlns:a16="http://schemas.microsoft.com/office/drawing/2014/main" id="{1D3C0517-F998-4DD9-AA80-D83A8A6799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4437063"/>
            <a:ext cx="4959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原因：反射光有</a:t>
            </a:r>
            <a:r>
              <a:rPr kumimoji="0" lang="zh-CN" altLang="en-US">
                <a:solidFill>
                  <a:srgbClr val="FFFF00"/>
                </a:solidFill>
                <a:ea typeface="楷体_GB2312" pitchFamily="49" charset="-122"/>
              </a:rPr>
              <a:t>半波损失</a:t>
            </a:r>
            <a:endParaRPr kumimoji="0" lang="zh-CN" altLang="en-US">
              <a:solidFill>
                <a:srgbClr val="FFFF00"/>
              </a:solidFill>
            </a:endParaRPr>
          </a:p>
        </p:txBody>
      </p:sp>
      <p:sp>
        <p:nvSpPr>
          <p:cNvPr id="43" name="Text Box 39">
            <a:extLst>
              <a:ext uri="{FF2B5EF4-FFF2-40B4-BE49-F238E27FC236}">
                <a16:creationId xmlns:a16="http://schemas.microsoft.com/office/drawing/2014/main" id="{777C0F4F-879C-4455-9879-7692B6974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5084763"/>
            <a:ext cx="4570412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由于在原来光程差上多 </a:t>
            </a:r>
            <a:r>
              <a:rPr kumimoji="0" lang="en-US" altLang="zh-CN">
                <a:solidFill>
                  <a:schemeClr val="bg1"/>
                </a:solidFill>
                <a:ea typeface="楷体_GB2312" pitchFamily="49" charset="-122"/>
              </a:rPr>
              <a:t>(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少</a:t>
            </a:r>
            <a:r>
              <a:rPr kumimoji="0" lang="en-US" altLang="zh-CN">
                <a:solidFill>
                  <a:schemeClr val="bg1"/>
                </a:solidFill>
                <a:ea typeface="楷体_GB2312" pitchFamily="49" charset="-122"/>
              </a:rPr>
              <a:t>) 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了</a:t>
            </a:r>
          </a:p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半个波长</a:t>
            </a:r>
            <a:r>
              <a:rPr kumimoji="0" lang="en-US" altLang="zh-CN">
                <a:solidFill>
                  <a:schemeClr val="bg1"/>
                </a:solidFill>
                <a:latin typeface="仿宋_GB2312" pitchFamily="49" charset="-122"/>
                <a:ea typeface="仿宋_GB2312" pitchFamily="49" charset="-122"/>
              </a:rPr>
              <a:t>,</a:t>
            </a:r>
            <a:r>
              <a:rPr kumimoji="0" lang="zh-CN" altLang="en-US">
                <a:solidFill>
                  <a:schemeClr val="bg1"/>
                </a:solidFill>
              </a:rPr>
              <a:t>所以</a:t>
            </a:r>
            <a:r>
              <a:rPr lang="en-US" altLang="zh-CN" i="1">
                <a:solidFill>
                  <a:srgbClr val="00FFFF"/>
                </a:solidFill>
              </a:rPr>
              <a:t>P</a:t>
            </a:r>
            <a:r>
              <a:rPr lang="zh-CN" altLang="en-US">
                <a:solidFill>
                  <a:schemeClr val="bg1"/>
                </a:solidFill>
              </a:rPr>
              <a:t>点处为暗条纹</a:t>
            </a:r>
            <a:endParaRPr lang="en-US" altLang="zh-CN">
              <a:solidFill>
                <a:schemeClr val="bg1"/>
              </a:solidFill>
              <a:latin typeface="仿宋_GB2312" pitchFamily="49" charset="-122"/>
              <a:ea typeface="仿宋_GB2312" pitchFamily="49" charset="-122"/>
            </a:endParaRPr>
          </a:p>
        </p:txBody>
      </p:sp>
      <p:sp>
        <p:nvSpPr>
          <p:cNvPr id="45" name="任意多边形 44">
            <a:extLst>
              <a:ext uri="{FF2B5EF4-FFF2-40B4-BE49-F238E27FC236}">
                <a16:creationId xmlns:a16="http://schemas.microsoft.com/office/drawing/2014/main" id="{E509A196-4252-456C-8D81-04EE3C710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2428875"/>
            <a:ext cx="763588" cy="628650"/>
          </a:xfrm>
          <a:custGeom>
            <a:avLst/>
            <a:gdLst>
              <a:gd name="T0" fmla="*/ 0 w 763398"/>
              <a:gd name="T1" fmla="*/ 302717 h 629175"/>
              <a:gd name="T2" fmla="*/ 202836 w 763398"/>
              <a:gd name="T3" fmla="*/ 572707 h 629175"/>
              <a:gd name="T4" fmla="*/ 371878 w 763398"/>
              <a:gd name="T5" fmla="*/ 548162 h 629175"/>
              <a:gd name="T6" fmla="*/ 481755 w 763398"/>
              <a:gd name="T7" fmla="*/ 409074 h 629175"/>
              <a:gd name="T8" fmla="*/ 769117 w 763398"/>
              <a:gd name="T9" fmla="*/ 0 h 629175"/>
              <a:gd name="T10" fmla="*/ 769117 w 763398"/>
              <a:gd name="T11" fmla="*/ 0 h 62917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763398"/>
              <a:gd name="T19" fmla="*/ 0 h 629175"/>
              <a:gd name="T20" fmla="*/ 763398 w 763398"/>
              <a:gd name="T21" fmla="*/ 629175 h 62917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763398" h="629175">
                <a:moveTo>
                  <a:pt x="0" y="310393"/>
                </a:moveTo>
                <a:cubicBezTo>
                  <a:pt x="69908" y="427839"/>
                  <a:pt x="139817" y="545285"/>
                  <a:pt x="201336" y="587230"/>
                </a:cubicBezTo>
                <a:cubicBezTo>
                  <a:pt x="262855" y="629175"/>
                  <a:pt x="322976" y="590026"/>
                  <a:pt x="369116" y="562063"/>
                </a:cubicBezTo>
                <a:cubicBezTo>
                  <a:pt x="415256" y="534100"/>
                  <a:pt x="412459" y="513127"/>
                  <a:pt x="478173" y="419450"/>
                </a:cubicBezTo>
                <a:cubicBezTo>
                  <a:pt x="543887" y="325773"/>
                  <a:pt x="763398" y="0"/>
                  <a:pt x="763398" y="0"/>
                </a:cubicBezTo>
              </a:path>
            </a:pathLst>
          </a:custGeom>
          <a:noFill/>
          <a:ln w="2540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36" name="灯片编号占位符 1">
            <a:extLst>
              <a:ext uri="{FF2B5EF4-FFF2-40B4-BE49-F238E27FC236}">
                <a16:creationId xmlns:a16="http://schemas.microsoft.com/office/drawing/2014/main" id="{83395D5A-875A-4393-AF6F-E776AC624441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35164ED-B6E4-4D6A-8C0B-9624EC3406B1}" type="slidenum">
              <a:rPr lang="en-US" altLang="zh-CN" b="0">
                <a:solidFill>
                  <a:srgbClr val="FF00FF"/>
                </a:solidFill>
              </a:rPr>
              <a:pPr eaLnBrk="1" hangingPunct="1"/>
              <a:t>11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9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9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9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9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9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9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0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0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8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40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9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9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0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39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9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0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0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56" grpId="0"/>
      <p:bldP spid="39957" grpId="0"/>
      <p:bldP spid="39958" grpId="0"/>
      <p:bldP spid="39960" grpId="0"/>
      <p:bldP spid="18453" grpId="0"/>
      <p:bldP spid="40013" grpId="0"/>
      <p:bldP spid="40021" grpId="0"/>
      <p:bldP spid="4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2">
            <a:extLst>
              <a:ext uri="{FF2B5EF4-FFF2-40B4-BE49-F238E27FC236}">
                <a16:creationId xmlns:a16="http://schemas.microsoft.com/office/drawing/2014/main" id="{DB604580-F221-429A-B328-39C43BA45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613" y="3214688"/>
            <a:ext cx="350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(1)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明纹间距分别为</a:t>
            </a:r>
          </a:p>
        </p:txBody>
      </p:sp>
      <p:graphicFrame>
        <p:nvGraphicFramePr>
          <p:cNvPr id="22531" name="Object 3">
            <a:extLst>
              <a:ext uri="{FF2B5EF4-FFF2-40B4-BE49-F238E27FC236}">
                <a16:creationId xmlns:a16="http://schemas.microsoft.com/office/drawing/2014/main" id="{CDA96395-6B21-4564-BF4A-F7A3C4F599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71625" y="3744913"/>
          <a:ext cx="4922838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4" name="公式" r:id="rId3" imgW="5686406" imgH="847759" progId="Equation.3">
                  <p:embed/>
                </p:oleObj>
              </mc:Choice>
              <mc:Fallback>
                <p:oleObj name="公式" r:id="rId3" imgW="5686406" imgH="847759" progId="Equation.3">
                  <p:embed/>
                  <p:pic>
                    <p:nvPicPr>
                      <p:cNvPr id="22531" name="Object 3">
                        <a:extLst>
                          <a:ext uri="{FF2B5EF4-FFF2-40B4-BE49-F238E27FC236}">
                            <a16:creationId xmlns:a16="http://schemas.microsoft.com/office/drawing/2014/main" id="{CDA96395-6B21-4564-BF4A-F7A3C4F5996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1625" y="3744913"/>
                        <a:ext cx="4922838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2" name="Object 4">
            <a:extLst>
              <a:ext uri="{FF2B5EF4-FFF2-40B4-BE49-F238E27FC236}">
                <a16:creationId xmlns:a16="http://schemas.microsoft.com/office/drawing/2014/main" id="{68748768-C919-4DA3-8ED1-25BDCDD5133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65275" y="4602163"/>
          <a:ext cx="50784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5" name="公式" r:id="rId5" imgW="5867451" imgH="847759" progId="Equation.3">
                  <p:embed/>
                </p:oleObj>
              </mc:Choice>
              <mc:Fallback>
                <p:oleObj name="公式" r:id="rId5" imgW="5867451" imgH="847759" progId="Equation.3">
                  <p:embed/>
                  <p:pic>
                    <p:nvPicPr>
                      <p:cNvPr id="22532" name="Object 4">
                        <a:extLst>
                          <a:ext uri="{FF2B5EF4-FFF2-40B4-BE49-F238E27FC236}">
                            <a16:creationId xmlns:a16="http://schemas.microsoft.com/office/drawing/2014/main" id="{68748768-C919-4DA3-8ED1-25BDCDD5133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5275" y="4602163"/>
                        <a:ext cx="5078413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3" name="Text Box 5">
            <a:extLst>
              <a:ext uri="{FF2B5EF4-FFF2-40B4-BE49-F238E27FC236}">
                <a16:creationId xmlns:a16="http://schemas.microsoft.com/office/drawing/2014/main" id="{CDFDA6DD-2CD9-4A52-A1AF-D357715571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675" y="5357813"/>
            <a:ext cx="31638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(2)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双缝间距</a:t>
            </a:r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 i="1">
                <a:solidFill>
                  <a:srgbClr val="FFFF00"/>
                </a:solidFill>
              </a:rPr>
              <a:t>d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为</a:t>
            </a:r>
          </a:p>
        </p:txBody>
      </p:sp>
      <p:graphicFrame>
        <p:nvGraphicFramePr>
          <p:cNvPr id="22534" name="Object 6">
            <a:extLst>
              <a:ext uri="{FF2B5EF4-FFF2-40B4-BE49-F238E27FC236}">
                <a16:creationId xmlns:a16="http://schemas.microsoft.com/office/drawing/2014/main" id="{E0A5C6BE-9E2A-4DB9-89DC-8E4147942DF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52588" y="5857875"/>
          <a:ext cx="46386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6" name="公式" r:id="rId7" imgW="5343582" imgH="847759" progId="Equation.3">
                  <p:embed/>
                </p:oleObj>
              </mc:Choice>
              <mc:Fallback>
                <p:oleObj name="公式" r:id="rId7" imgW="5343582" imgH="847759" progId="Equation.3">
                  <p:embed/>
                  <p:pic>
                    <p:nvPicPr>
                      <p:cNvPr id="22534" name="Object 6">
                        <a:extLst>
                          <a:ext uri="{FF2B5EF4-FFF2-40B4-BE49-F238E27FC236}">
                            <a16:creationId xmlns:a16="http://schemas.microsoft.com/office/drawing/2014/main" id="{E0A5C6BE-9E2A-4DB9-89DC-8E4147942DF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52588" y="5857875"/>
                        <a:ext cx="4638675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5" name="Text Box 7">
            <a:extLst>
              <a:ext uri="{FF2B5EF4-FFF2-40B4-BE49-F238E27FC236}">
                <a16:creationId xmlns:a16="http://schemas.microsoft.com/office/drawing/2014/main" id="{3B32AB3B-4348-4858-9B7A-F3EADEC100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250" y="330200"/>
            <a:ext cx="8137525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</a:rPr>
              <a:t>双缝干涉实验中，用钠光灯作单色光源，波长为</a:t>
            </a:r>
            <a:r>
              <a:rPr lang="en-US" altLang="zh-CN">
                <a:solidFill>
                  <a:srgbClr val="66FFFF"/>
                </a:solidFill>
              </a:rPr>
              <a:t>589.3 nm</a:t>
            </a:r>
            <a:r>
              <a:rPr lang="zh-CN" altLang="en-US">
                <a:solidFill>
                  <a:srgbClr val="FFFFFF"/>
                </a:solidFill>
              </a:rPr>
              <a:t>，屏与双缝的距离 </a:t>
            </a:r>
            <a:r>
              <a:rPr lang="en-US" altLang="zh-CN" i="1">
                <a:solidFill>
                  <a:srgbClr val="66FFFF"/>
                </a:solidFill>
              </a:rPr>
              <a:t>D </a:t>
            </a:r>
            <a:r>
              <a:rPr lang="en-US" altLang="zh-CN">
                <a:solidFill>
                  <a:srgbClr val="66FFFF"/>
                </a:solidFill>
              </a:rPr>
              <a:t>=600 mm</a:t>
            </a: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22536" name="Text Box 8">
            <a:extLst>
              <a:ext uri="{FF2B5EF4-FFF2-40B4-BE49-F238E27FC236}">
                <a16:creationId xmlns:a16="http://schemas.microsoft.com/office/drawing/2014/main" id="{1147816D-0894-4AD9-9048-7E0FC5596B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5" y="3248025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EDFE4A"/>
                </a:solidFill>
                <a:latin typeface="宋体" panose="02010600030101010101" pitchFamily="2" charset="-122"/>
              </a:rPr>
              <a:t>解 </a:t>
            </a:r>
            <a:endParaRPr lang="zh-CN" altLang="en-US">
              <a:latin typeface="宋体" panose="02010600030101010101" pitchFamily="2" charset="-122"/>
            </a:endParaRPr>
          </a:p>
        </p:txBody>
      </p:sp>
      <p:sp>
        <p:nvSpPr>
          <p:cNvPr id="22537" name="Text Box 9">
            <a:extLst>
              <a:ext uri="{FF2B5EF4-FFF2-40B4-BE49-F238E27FC236}">
                <a16:creationId xmlns:a16="http://schemas.microsoft.com/office/drawing/2014/main" id="{77AD4087-C638-4954-AA14-E3F3066947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404813"/>
            <a:ext cx="5762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>
                <a:solidFill>
                  <a:srgbClr val="EDFE4A"/>
                </a:solidFill>
              </a:rPr>
              <a:t>例</a:t>
            </a:r>
          </a:p>
        </p:txBody>
      </p:sp>
      <p:sp>
        <p:nvSpPr>
          <p:cNvPr id="22538" name="Text Box 10">
            <a:extLst>
              <a:ext uri="{FF2B5EF4-FFF2-40B4-BE49-F238E27FC236}">
                <a16:creationId xmlns:a16="http://schemas.microsoft.com/office/drawing/2014/main" id="{AA63FD8E-A566-4F26-AB80-B4C2DFB343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306513"/>
            <a:ext cx="841375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00"/>
                </a:solidFill>
              </a:rPr>
              <a:t>求</a:t>
            </a:r>
            <a:r>
              <a:rPr lang="zh-CN" altLang="en-US">
                <a:solidFill>
                  <a:srgbClr val="FFFFFF"/>
                </a:solidFill>
              </a:rPr>
              <a:t> </a:t>
            </a:r>
            <a:r>
              <a:rPr lang="en-US" altLang="zh-CN">
                <a:solidFill>
                  <a:srgbClr val="FFFFFF"/>
                </a:solidFill>
              </a:rPr>
              <a:t>(1) </a:t>
            </a:r>
            <a:r>
              <a:rPr lang="zh-CN" altLang="en-US">
                <a:solidFill>
                  <a:srgbClr val="FFFFFF"/>
                </a:solidFill>
              </a:rPr>
              <a:t>双缝间距</a:t>
            </a:r>
            <a:r>
              <a:rPr lang="en-US" altLang="zh-CN" i="1">
                <a:solidFill>
                  <a:srgbClr val="66FFFF"/>
                </a:solidFill>
              </a:rPr>
              <a:t>d </a:t>
            </a:r>
            <a:r>
              <a:rPr lang="en-US" altLang="zh-CN">
                <a:solidFill>
                  <a:srgbClr val="66FFFF"/>
                </a:solidFill>
              </a:rPr>
              <a:t>=1.0 mm </a:t>
            </a:r>
            <a:r>
              <a:rPr lang="zh-CN" altLang="en-US">
                <a:solidFill>
                  <a:srgbClr val="FFFFFF"/>
                </a:solidFill>
              </a:rPr>
              <a:t>和 </a:t>
            </a:r>
            <a:r>
              <a:rPr lang="en-US" altLang="zh-CN" i="1">
                <a:solidFill>
                  <a:srgbClr val="66FFFF"/>
                </a:solidFill>
              </a:rPr>
              <a:t>d </a:t>
            </a:r>
            <a:r>
              <a:rPr lang="en-US" altLang="zh-CN">
                <a:solidFill>
                  <a:srgbClr val="66FFFF"/>
                </a:solidFill>
              </a:rPr>
              <a:t>=10 mm</a:t>
            </a:r>
            <a:r>
              <a:rPr lang="zh-CN" altLang="en-US">
                <a:solidFill>
                  <a:srgbClr val="FFFFFF"/>
                </a:solidFill>
              </a:rPr>
              <a:t>，两种情况相邻明条纹间距分别为多大？</a:t>
            </a:r>
            <a:endParaRPr lang="en-US" altLang="zh-CN">
              <a:solidFill>
                <a:srgbClr val="FFFFFF"/>
              </a:solidFill>
            </a:endParaRPr>
          </a:p>
          <a:p>
            <a:pPr algn="just" eaLnBrk="1" hangingPunct="1">
              <a:lnSpc>
                <a:spcPct val="125000"/>
              </a:lnSpc>
            </a:pPr>
            <a:r>
              <a:rPr lang="en-US" altLang="zh-CN">
                <a:solidFill>
                  <a:srgbClr val="FFFFFF"/>
                </a:solidFill>
              </a:rPr>
              <a:t>     (2) </a:t>
            </a:r>
            <a:r>
              <a:rPr lang="zh-CN" altLang="en-US">
                <a:solidFill>
                  <a:srgbClr val="FFFFFF"/>
                </a:solidFill>
              </a:rPr>
              <a:t>若相邻条纹的最小分辨距离为</a:t>
            </a:r>
            <a:r>
              <a:rPr lang="zh-CN" altLang="en-US">
                <a:solidFill>
                  <a:srgbClr val="66FFFF"/>
                </a:solidFill>
              </a:rPr>
              <a:t> </a:t>
            </a:r>
            <a:r>
              <a:rPr lang="en-US" altLang="zh-CN">
                <a:solidFill>
                  <a:srgbClr val="66FFFF"/>
                </a:solidFill>
              </a:rPr>
              <a:t>0.065 mm</a:t>
            </a:r>
            <a:r>
              <a:rPr lang="zh-CN" altLang="en-US">
                <a:solidFill>
                  <a:srgbClr val="FFFFFF"/>
                </a:solidFill>
              </a:rPr>
              <a:t>，能分清干涉条纹的双缝间距</a:t>
            </a:r>
            <a:r>
              <a:rPr lang="zh-CN" altLang="en-US">
                <a:solidFill>
                  <a:srgbClr val="66FFFF"/>
                </a:solidFill>
              </a:rPr>
              <a:t> </a:t>
            </a:r>
            <a:r>
              <a:rPr lang="en-US" altLang="zh-CN" i="1">
                <a:solidFill>
                  <a:srgbClr val="66FFFF"/>
                </a:solidFill>
              </a:rPr>
              <a:t>d </a:t>
            </a:r>
            <a:r>
              <a:rPr lang="zh-CN" altLang="en-US">
                <a:solidFill>
                  <a:srgbClr val="FFFFFF"/>
                </a:solidFill>
              </a:rPr>
              <a:t>最大是多少？</a:t>
            </a:r>
          </a:p>
        </p:txBody>
      </p:sp>
      <p:sp>
        <p:nvSpPr>
          <p:cNvPr id="14347" name="灯片编号占位符 1">
            <a:extLst>
              <a:ext uri="{FF2B5EF4-FFF2-40B4-BE49-F238E27FC236}">
                <a16:creationId xmlns:a16="http://schemas.microsoft.com/office/drawing/2014/main" id="{1EA6BF10-56B6-47A4-97CD-B166AC428A2C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495165F-B18C-40EE-88E9-A7B500817DA8}" type="slidenum">
              <a:rPr lang="en-US" altLang="zh-CN" b="0">
                <a:solidFill>
                  <a:srgbClr val="FF00FF"/>
                </a:solidFill>
              </a:rPr>
              <a:pPr eaLnBrk="1" hangingPunct="1"/>
              <a:t>12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0" grpId="0" autoUpdateAnimBg="0"/>
      <p:bldP spid="22533" grpId="0" autoUpdateAnimBg="0"/>
      <p:bldP spid="22535" grpId="0"/>
      <p:bldP spid="22536" grpId="0" autoUpdateAnimBg="0"/>
      <p:bldP spid="22537" grpId="0"/>
      <p:bldP spid="225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>
            <a:extLst>
              <a:ext uri="{FF2B5EF4-FFF2-40B4-BE49-F238E27FC236}">
                <a16:creationId xmlns:a16="http://schemas.microsoft.com/office/drawing/2014/main" id="{85964449-6689-406B-8C54-01E3AC5952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988" y="493713"/>
            <a:ext cx="785495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用白光作光源观察杨氏双缝干涉。设缝间距为</a:t>
            </a:r>
            <a:r>
              <a:rPr lang="en-US" altLang="zh-CN" i="1">
                <a:solidFill>
                  <a:srgbClr val="66FFFF"/>
                </a:solidFill>
              </a:rPr>
              <a:t>d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，缝面与屏距离为 </a:t>
            </a:r>
            <a:r>
              <a:rPr lang="en-US" altLang="zh-CN" i="1">
                <a:solidFill>
                  <a:srgbClr val="66FFFF"/>
                </a:solidFill>
              </a:rPr>
              <a:t>D</a:t>
            </a:r>
            <a:endParaRPr lang="en-US" altLang="zh-CN">
              <a:solidFill>
                <a:schemeClr val="bg1"/>
              </a:solidFill>
            </a:endParaRPr>
          </a:p>
        </p:txBody>
      </p:sp>
      <p:graphicFrame>
        <p:nvGraphicFramePr>
          <p:cNvPr id="5" name="Object 3">
            <a:extLst>
              <a:ext uri="{FF2B5EF4-FFF2-40B4-BE49-F238E27FC236}">
                <a16:creationId xmlns:a16="http://schemas.microsoft.com/office/drawing/2014/main" id="{DF513A17-0930-46CA-8657-5FDEB062111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2676525"/>
          <a:ext cx="1993900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98" name="公式" r:id="rId3" imgW="1952657" imgH="799998" progId="Equation.3">
                  <p:embed/>
                </p:oleObj>
              </mc:Choice>
              <mc:Fallback>
                <p:oleObj name="公式" r:id="rId3" imgW="1952657" imgH="799998" progId="Equation.3">
                  <p:embed/>
                  <p:pic>
                    <p:nvPicPr>
                      <p:cNvPr id="5" name="Object 3">
                        <a:extLst>
                          <a:ext uri="{FF2B5EF4-FFF2-40B4-BE49-F238E27FC236}">
                            <a16:creationId xmlns:a16="http://schemas.microsoft.com/office/drawing/2014/main" id="{DF513A17-0930-46CA-8657-5FDEB062111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2676525"/>
                        <a:ext cx="1993900" cy="823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4">
            <a:extLst>
              <a:ext uri="{FF2B5EF4-FFF2-40B4-BE49-F238E27FC236}">
                <a16:creationId xmlns:a16="http://schemas.microsoft.com/office/drawing/2014/main" id="{E275DB4C-7C5F-4A49-97AA-A3AE2EF89C39}"/>
              </a:ext>
            </a:extLst>
          </p:cNvPr>
          <p:cNvGraphicFramePr>
            <a:graphicFrameLocks/>
          </p:cNvGraphicFramePr>
          <p:nvPr/>
        </p:nvGraphicFramePr>
        <p:xfrm>
          <a:off x="1962150" y="4121150"/>
          <a:ext cx="2322513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99" name="公式" r:id="rId5" imgW="2295480" imgH="419134" progId="Equation.3">
                  <p:embed/>
                </p:oleObj>
              </mc:Choice>
              <mc:Fallback>
                <p:oleObj name="公式" r:id="rId5" imgW="2295480" imgH="419134" progId="Equation.3">
                  <p:embed/>
                  <p:pic>
                    <p:nvPicPr>
                      <p:cNvPr id="6" name="Object 4">
                        <a:extLst>
                          <a:ext uri="{FF2B5EF4-FFF2-40B4-BE49-F238E27FC236}">
                            <a16:creationId xmlns:a16="http://schemas.microsoft.com/office/drawing/2014/main" id="{E275DB4C-7C5F-4A49-97AA-A3AE2EF89C3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62150" y="4121150"/>
                        <a:ext cx="2322513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5">
            <a:extLst>
              <a:ext uri="{FF2B5EF4-FFF2-40B4-BE49-F238E27FC236}">
                <a16:creationId xmlns:a16="http://schemas.microsoft.com/office/drawing/2014/main" id="{259F4817-05DD-4C96-8B33-41868A7056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71625" y="4778375"/>
          <a:ext cx="4124325" cy="93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0" name="公式" r:id="rId7" imgW="4353033" imgH="961957" progId="Equation.3">
                  <p:embed/>
                </p:oleObj>
              </mc:Choice>
              <mc:Fallback>
                <p:oleObj name="公式" r:id="rId7" imgW="4353033" imgH="961957" progId="Equation.3">
                  <p:embed/>
                  <p:pic>
                    <p:nvPicPr>
                      <p:cNvPr id="7" name="Object 5">
                        <a:extLst>
                          <a:ext uri="{FF2B5EF4-FFF2-40B4-BE49-F238E27FC236}">
                            <a16:creationId xmlns:a16="http://schemas.microsoft.com/office/drawing/2014/main" id="{259F4817-05DD-4C96-8B33-41868A7056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1625" y="4778375"/>
                        <a:ext cx="4124325" cy="936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Box 6">
            <a:extLst>
              <a:ext uri="{FF2B5EF4-FFF2-40B4-BE49-F238E27FC236}">
                <a16:creationId xmlns:a16="http://schemas.microsoft.com/office/drawing/2014/main" id="{87DF9C2E-6EA9-400E-93E3-9116EB76C4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5913" y="2179638"/>
            <a:ext cx="76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EDFE4A"/>
                </a:solidFill>
              </a:rPr>
              <a:t>解</a:t>
            </a:r>
            <a:r>
              <a:rPr lang="zh-CN" altLang="en-US" b="0">
                <a:solidFill>
                  <a:srgbClr val="EDFE4A"/>
                </a:solidFill>
              </a:rPr>
              <a:t> </a:t>
            </a:r>
          </a:p>
        </p:txBody>
      </p:sp>
      <p:sp>
        <p:nvSpPr>
          <p:cNvPr id="9" name="Text Box 7">
            <a:extLst>
              <a:ext uri="{FF2B5EF4-FFF2-40B4-BE49-F238E27FC236}">
                <a16:creationId xmlns:a16="http://schemas.microsoft.com/office/drawing/2014/main" id="{1E70D7B7-FA70-47A1-8743-5D9529C857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451225"/>
            <a:ext cx="7920038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最先发生重叠的是某一级次的红光和高一级次的紫光 </a:t>
            </a:r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AA37FE24-BC46-42CA-B463-3EA7D283B8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6550" y="5876925"/>
            <a:ext cx="3657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清晰的可见光谱只有一级 </a:t>
            </a: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C014CB27-5A4A-40B8-95C0-607EDCD363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0813" y="4000500"/>
            <a:ext cx="1295400" cy="2314575"/>
          </a:xfrm>
          <a:prstGeom prst="rect">
            <a:avLst/>
          </a:prstGeom>
          <a:solidFill>
            <a:schemeClr val="bg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2" name="Line 10">
            <a:extLst>
              <a:ext uri="{FF2B5EF4-FFF2-40B4-BE49-F238E27FC236}">
                <a16:creationId xmlns:a16="http://schemas.microsoft.com/office/drawing/2014/main" id="{15C91905-44A3-4DEB-BED9-6D5751DCC0A2}"/>
              </a:ext>
            </a:extLst>
          </p:cNvPr>
          <p:cNvSpPr>
            <a:spLocks noChangeShapeType="1"/>
          </p:cNvSpPr>
          <p:nvPr/>
        </p:nvSpPr>
        <p:spPr bwMode="auto">
          <a:xfrm>
            <a:off x="6500813" y="5429250"/>
            <a:ext cx="1277937" cy="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Line 11">
            <a:extLst>
              <a:ext uri="{FF2B5EF4-FFF2-40B4-BE49-F238E27FC236}">
                <a16:creationId xmlns:a16="http://schemas.microsoft.com/office/drawing/2014/main" id="{089A456D-CDAF-4736-9A49-93AF982E81C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10338" y="5019675"/>
            <a:ext cx="1295400" cy="0"/>
          </a:xfrm>
          <a:prstGeom prst="line">
            <a:avLst/>
          </a:prstGeom>
          <a:noFill/>
          <a:ln w="381000"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4" name="Text Box 17">
            <a:extLst>
              <a:ext uri="{FF2B5EF4-FFF2-40B4-BE49-F238E27FC236}">
                <a16:creationId xmlns:a16="http://schemas.microsoft.com/office/drawing/2014/main" id="{B28D3963-248E-41B1-9298-CBFE9C1B5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519113"/>
            <a:ext cx="827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>
                <a:solidFill>
                  <a:srgbClr val="EDFE4A"/>
                </a:solidFill>
              </a:rPr>
              <a:t>例</a:t>
            </a:r>
          </a:p>
        </p:txBody>
      </p:sp>
      <p:sp>
        <p:nvSpPr>
          <p:cNvPr id="15" name="Text Box 18">
            <a:extLst>
              <a:ext uri="{FF2B5EF4-FFF2-40B4-BE49-F238E27FC236}">
                <a16:creationId xmlns:a16="http://schemas.microsoft.com/office/drawing/2014/main" id="{79D7DA0B-6402-4D7D-8368-4607456632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838" y="2179638"/>
            <a:ext cx="731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在</a:t>
            </a:r>
            <a:r>
              <a:rPr lang="en-US" altLang="zh-CN">
                <a:solidFill>
                  <a:srgbClr val="66FFFF"/>
                </a:solidFill>
              </a:rPr>
              <a:t>400 ~ 760 nm </a:t>
            </a:r>
            <a:r>
              <a:rPr lang="zh-CN" altLang="en-US">
                <a:solidFill>
                  <a:schemeClr val="bg1"/>
                </a:solidFill>
              </a:rPr>
              <a:t>范围内，明纹条件：</a:t>
            </a:r>
          </a:p>
        </p:txBody>
      </p:sp>
      <p:sp>
        <p:nvSpPr>
          <p:cNvPr id="16" name="Text Box 19">
            <a:extLst>
              <a:ext uri="{FF2B5EF4-FFF2-40B4-BE49-F238E27FC236}">
                <a16:creationId xmlns:a16="http://schemas.microsoft.com/office/drawing/2014/main" id="{0269C184-CA51-4F6C-B72F-51E75D105E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571625"/>
            <a:ext cx="6007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</a:rPr>
              <a:t>求 </a:t>
            </a:r>
            <a:r>
              <a:rPr lang="zh-CN" altLang="en-US">
                <a:solidFill>
                  <a:schemeClr val="bg1"/>
                </a:solidFill>
              </a:rPr>
              <a:t> 能观察到的清晰可见光谱的级次</a:t>
            </a:r>
            <a:r>
              <a:rPr lang="en-US" altLang="zh-CN">
                <a:solidFill>
                  <a:schemeClr val="bg1"/>
                </a:solidFill>
              </a:rPr>
              <a:t>?</a:t>
            </a:r>
            <a:endParaRPr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17" name="Object 17">
            <a:extLst>
              <a:ext uri="{FF2B5EF4-FFF2-40B4-BE49-F238E27FC236}">
                <a16:creationId xmlns:a16="http://schemas.microsoft.com/office/drawing/2014/main" id="{01A55715-E684-4504-9760-13510BFA11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95938" y="2636838"/>
          <a:ext cx="1547812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1" name="公式" r:id="rId9" imgW="666686" imgH="361882" progId="Equation.3">
                  <p:embed/>
                </p:oleObj>
              </mc:Choice>
              <mc:Fallback>
                <p:oleObj name="公式" r:id="rId9" imgW="666686" imgH="361882" progId="Equation.3">
                  <p:embed/>
                  <p:pic>
                    <p:nvPicPr>
                      <p:cNvPr id="17" name="Object 17">
                        <a:extLst>
                          <a:ext uri="{FF2B5EF4-FFF2-40B4-BE49-F238E27FC236}">
                            <a16:creationId xmlns:a16="http://schemas.microsoft.com/office/drawing/2014/main" id="{01A55715-E684-4504-9760-13510BFA11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5938" y="2636838"/>
                        <a:ext cx="1547812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右箭头 17">
            <a:extLst>
              <a:ext uri="{FF2B5EF4-FFF2-40B4-BE49-F238E27FC236}">
                <a16:creationId xmlns:a16="http://schemas.microsoft.com/office/drawing/2014/main" id="{293D3244-8867-4ECA-86A7-DAD6FB3A58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00563" y="2928938"/>
            <a:ext cx="928687" cy="285750"/>
          </a:xfrm>
          <a:prstGeom prst="rightArrow">
            <a:avLst>
              <a:gd name="adj1" fmla="val 50000"/>
              <a:gd name="adj2" fmla="val 105775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15379" name="灯片编号占位符 1">
            <a:extLst>
              <a:ext uri="{FF2B5EF4-FFF2-40B4-BE49-F238E27FC236}">
                <a16:creationId xmlns:a16="http://schemas.microsoft.com/office/drawing/2014/main" id="{92A0C419-EF7A-4616-8D88-5673FEAD6BC8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5350C8A-D65A-43F6-AC35-56DCF868AC76}" type="slidenum">
              <a:rPr lang="en-US" altLang="zh-CN" b="0">
                <a:solidFill>
                  <a:srgbClr val="FF00FF"/>
                </a:solidFill>
              </a:rPr>
              <a:pPr eaLnBrk="1" hangingPunct="1"/>
              <a:t>13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sp>
        <p:nvSpPr>
          <p:cNvPr id="20" name="Line 11">
            <a:extLst>
              <a:ext uri="{FF2B5EF4-FFF2-40B4-BE49-F238E27FC236}">
                <a16:creationId xmlns:a16="http://schemas.microsoft.com/office/drawing/2014/main" id="{A81831DA-28AE-4660-BA2B-9BCA35B131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00826" y="5861050"/>
            <a:ext cx="1295400" cy="0"/>
          </a:xfrm>
          <a:prstGeom prst="line">
            <a:avLst/>
          </a:prstGeom>
          <a:noFill/>
          <a:ln w="381000">
            <a:gradFill flip="none" rotWithShape="1"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16200000" scaled="1"/>
              <a:tileRect/>
            </a:gra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graphicFrame>
        <p:nvGraphicFramePr>
          <p:cNvPr id="21" name="Object 23">
            <a:extLst>
              <a:ext uri="{FF2B5EF4-FFF2-40B4-BE49-F238E27FC236}">
                <a16:creationId xmlns:a16="http://schemas.microsoft.com/office/drawing/2014/main" id="{401EF601-70D7-4CEE-A3C5-07B733D92E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24800" y="4857750"/>
          <a:ext cx="5143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2" name="公式" r:id="rId11" imgW="285635" imgH="152468" progId="Equation.3">
                  <p:embed/>
                </p:oleObj>
              </mc:Choice>
              <mc:Fallback>
                <p:oleObj name="公式" r:id="rId11" imgW="285635" imgH="152468" progId="Equation.3">
                  <p:embed/>
                  <p:pic>
                    <p:nvPicPr>
                      <p:cNvPr id="21" name="Object 23">
                        <a:extLst>
                          <a:ext uri="{FF2B5EF4-FFF2-40B4-BE49-F238E27FC236}">
                            <a16:creationId xmlns:a16="http://schemas.microsoft.com/office/drawing/2014/main" id="{401EF601-70D7-4CEE-A3C5-07B733D92E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4857750"/>
                        <a:ext cx="514350" cy="288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Line 11">
            <a:extLst>
              <a:ext uri="{FF2B5EF4-FFF2-40B4-BE49-F238E27FC236}">
                <a16:creationId xmlns:a16="http://schemas.microsoft.com/office/drawing/2014/main" id="{0FAF849D-BA19-44D8-B305-CE29A86287F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00826" y="4508500"/>
            <a:ext cx="1295400" cy="0"/>
          </a:xfrm>
          <a:prstGeom prst="line">
            <a:avLst/>
          </a:prstGeom>
          <a:noFill/>
          <a:ln w="381000"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23" name="Line 11">
            <a:extLst>
              <a:ext uri="{FF2B5EF4-FFF2-40B4-BE49-F238E27FC236}">
                <a16:creationId xmlns:a16="http://schemas.microsoft.com/office/drawing/2014/main" id="{15A3F6CE-9F48-440B-8C34-E6BB3BEA1F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00826" y="4294187"/>
            <a:ext cx="1295400" cy="0"/>
          </a:xfrm>
          <a:prstGeom prst="line">
            <a:avLst/>
          </a:prstGeom>
          <a:noFill/>
          <a:ln w="381000"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  <p:graphicFrame>
        <p:nvGraphicFramePr>
          <p:cNvPr id="24" name="Object 24">
            <a:extLst>
              <a:ext uri="{FF2B5EF4-FFF2-40B4-BE49-F238E27FC236}">
                <a16:creationId xmlns:a16="http://schemas.microsoft.com/office/drawing/2014/main" id="{DF645773-60B2-4359-AC17-664150AC1EC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20038" y="4357688"/>
          <a:ext cx="576262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3" name="公式" r:id="rId13" imgW="323863" imgH="152468" progId="Equation.3">
                  <p:embed/>
                </p:oleObj>
              </mc:Choice>
              <mc:Fallback>
                <p:oleObj name="公式" r:id="rId13" imgW="323863" imgH="152468" progId="Equation.3">
                  <p:embed/>
                  <p:pic>
                    <p:nvPicPr>
                      <p:cNvPr id="24" name="Object 24">
                        <a:extLst>
                          <a:ext uri="{FF2B5EF4-FFF2-40B4-BE49-F238E27FC236}">
                            <a16:creationId xmlns:a16="http://schemas.microsoft.com/office/drawing/2014/main" id="{DF645773-60B2-4359-AC17-664150AC1EC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0038" y="4357688"/>
                        <a:ext cx="576262" cy="288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5">
            <a:extLst>
              <a:ext uri="{FF2B5EF4-FFF2-40B4-BE49-F238E27FC236}">
                <a16:creationId xmlns:a16="http://schemas.microsoft.com/office/drawing/2014/main" id="{D3652551-E58A-4D2F-BFFF-AD06034C35E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24800" y="4143375"/>
          <a:ext cx="555625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4" name="公式" r:id="rId15" imgW="314382" imgH="152468" progId="Equation.3">
                  <p:embed/>
                </p:oleObj>
              </mc:Choice>
              <mc:Fallback>
                <p:oleObj name="公式" r:id="rId15" imgW="314382" imgH="152468" progId="Equation.3">
                  <p:embed/>
                  <p:pic>
                    <p:nvPicPr>
                      <p:cNvPr id="25" name="Object 25">
                        <a:extLst>
                          <a:ext uri="{FF2B5EF4-FFF2-40B4-BE49-F238E27FC236}">
                            <a16:creationId xmlns:a16="http://schemas.microsoft.com/office/drawing/2014/main" id="{D3652551-E58A-4D2F-BFFF-AD06034C35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4143375"/>
                        <a:ext cx="555625" cy="288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6">
            <a:extLst>
              <a:ext uri="{FF2B5EF4-FFF2-40B4-BE49-F238E27FC236}">
                <a16:creationId xmlns:a16="http://schemas.microsoft.com/office/drawing/2014/main" id="{9C4978D8-51EC-45C9-81CC-D435DD2AE6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924800" y="5283200"/>
          <a:ext cx="576263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705" name="公式" r:id="rId17" imgW="323863" imgH="152468" progId="Equation.3">
                  <p:embed/>
                </p:oleObj>
              </mc:Choice>
              <mc:Fallback>
                <p:oleObj name="公式" r:id="rId17" imgW="323863" imgH="152468" progId="Equation.3">
                  <p:embed/>
                  <p:pic>
                    <p:nvPicPr>
                      <p:cNvPr id="26" name="Object 26">
                        <a:extLst>
                          <a:ext uri="{FF2B5EF4-FFF2-40B4-BE49-F238E27FC236}">
                            <a16:creationId xmlns:a16="http://schemas.microsoft.com/office/drawing/2014/main" id="{9C4978D8-51EC-45C9-81CC-D435DD2AE6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4800" y="5283200"/>
                        <a:ext cx="576263" cy="288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8" grpId="0" autoUpdateAnimBg="0"/>
      <p:bldP spid="9" grpId="0" autoUpdateAnimBg="0"/>
      <p:bldP spid="10" grpId="0"/>
      <p:bldP spid="11" grpId="0" animBg="1"/>
      <p:bldP spid="14" grpId="0"/>
      <p:bldP spid="15" grpId="0" autoUpdateAnimBg="0"/>
      <p:bldP spid="16" grpId="0"/>
      <p:bldP spid="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210" name="Text Box 2">
            <a:extLst>
              <a:ext uri="{FF2B5EF4-FFF2-40B4-BE49-F238E27FC236}">
                <a16:creationId xmlns:a16="http://schemas.microsoft.com/office/drawing/2014/main" id="{76ACA049-881A-44AA-A27E-9723471E98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200" y="3270250"/>
            <a:ext cx="692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defRPr/>
            </a:pPr>
            <a:r>
              <a:rPr lang="en-US" altLang="zh-CN">
                <a:solidFill>
                  <a:schemeClr val="bg1"/>
                </a:solidFill>
                <a:latin typeface="+mj-ea"/>
                <a:ea typeface="+mj-ea"/>
              </a:rPr>
              <a:t>(1) </a:t>
            </a:r>
          </a:p>
        </p:txBody>
      </p:sp>
      <p:graphicFrame>
        <p:nvGraphicFramePr>
          <p:cNvPr id="350211" name="Object 2">
            <a:extLst>
              <a:ext uri="{FF2B5EF4-FFF2-40B4-BE49-F238E27FC236}">
                <a16:creationId xmlns:a16="http://schemas.microsoft.com/office/drawing/2014/main" id="{5A4A60DA-30F4-49DD-B756-B74230827BD5}"/>
              </a:ext>
            </a:extLst>
          </p:cNvPr>
          <p:cNvGraphicFramePr>
            <a:graphicFrameLocks/>
          </p:cNvGraphicFramePr>
          <p:nvPr/>
        </p:nvGraphicFramePr>
        <p:xfrm>
          <a:off x="6804025" y="3143250"/>
          <a:ext cx="13589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16" name="公式" r:id="rId3" imgW="1333373" imgH="695291" progId="Equation.3">
                  <p:embed/>
                </p:oleObj>
              </mc:Choice>
              <mc:Fallback>
                <p:oleObj name="公式" r:id="rId3" imgW="1333373" imgH="695291" progId="Equation.3">
                  <p:embed/>
                  <p:pic>
                    <p:nvPicPr>
                      <p:cNvPr id="350211" name="Object 2">
                        <a:extLst>
                          <a:ext uri="{FF2B5EF4-FFF2-40B4-BE49-F238E27FC236}">
                            <a16:creationId xmlns:a16="http://schemas.microsoft.com/office/drawing/2014/main" id="{5A4A60DA-30F4-49DD-B756-B74230827BD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4025" y="3143250"/>
                        <a:ext cx="13589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0212" name="Text Box 4">
            <a:extLst>
              <a:ext uri="{FF2B5EF4-FFF2-40B4-BE49-F238E27FC236}">
                <a16:creationId xmlns:a16="http://schemas.microsoft.com/office/drawing/2014/main" id="{19911BD0-71D3-410F-BDA6-BDB80A2413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250" y="277813"/>
            <a:ext cx="813752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波长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600nm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的平行光垂直入射在间距为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0.2mm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的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双缝上时，在缝后</a:t>
            </a:r>
            <a:r>
              <a:rPr lang="en-US" altLang="zh-CN">
                <a:solidFill>
                  <a:srgbClr val="00FFFF"/>
                </a:solidFill>
                <a:latin typeface="宋体" panose="02010600030101010101" pitchFamily="2" charset="-122"/>
              </a:rPr>
              <a:t>1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m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处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的像屏上形成干涉条纹。</a:t>
            </a:r>
            <a:endParaRPr lang="en-US" altLang="zh-CN">
              <a:solidFill>
                <a:srgbClr val="66FFFF"/>
              </a:solidFill>
              <a:latin typeface="宋体" panose="02010600030101010101" pitchFamily="2" charset="-122"/>
              <a:ea typeface="仿宋_GB2312" pitchFamily="49" charset="-122"/>
            </a:endParaRPr>
          </a:p>
        </p:txBody>
      </p:sp>
      <p:sp>
        <p:nvSpPr>
          <p:cNvPr id="350213" name="Text Box 5">
            <a:extLst>
              <a:ext uri="{FF2B5EF4-FFF2-40B4-BE49-F238E27FC236}">
                <a16:creationId xmlns:a16="http://schemas.microsoft.com/office/drawing/2014/main" id="{5E9EF6E3-C7B0-4CFE-86D0-19B3EC5A1B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75" y="3270250"/>
            <a:ext cx="685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EDFE4A"/>
                </a:solidFill>
                <a:latin typeface="+mj-ea"/>
                <a:ea typeface="+mj-ea"/>
              </a:rPr>
              <a:t>解 </a:t>
            </a:r>
            <a:endParaRPr lang="zh-CN" altLang="en-US" dirty="0">
              <a:latin typeface="+mj-ea"/>
              <a:ea typeface="+mj-ea"/>
            </a:endParaRPr>
          </a:p>
        </p:txBody>
      </p:sp>
      <p:sp>
        <p:nvSpPr>
          <p:cNvPr id="350214" name="Text Box 6">
            <a:extLst>
              <a:ext uri="{FF2B5EF4-FFF2-40B4-BE49-F238E27FC236}">
                <a16:creationId xmlns:a16="http://schemas.microsoft.com/office/drawing/2014/main" id="{D760B58C-9CD6-465B-9222-5F803B023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47663"/>
            <a:ext cx="5762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dirty="0">
                <a:solidFill>
                  <a:srgbClr val="EDFE4A"/>
                </a:solidFill>
                <a:latin typeface="+mj-ea"/>
                <a:ea typeface="+mj-ea"/>
              </a:rPr>
              <a:t>例</a:t>
            </a:r>
          </a:p>
        </p:txBody>
      </p:sp>
      <p:sp>
        <p:nvSpPr>
          <p:cNvPr id="350215" name="Text Box 7">
            <a:extLst>
              <a:ext uri="{FF2B5EF4-FFF2-40B4-BE49-F238E27FC236}">
                <a16:creationId xmlns:a16="http://schemas.microsoft.com/office/drawing/2014/main" id="{9218B207-A904-4D73-BA04-4341D55E59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188" y="1268413"/>
            <a:ext cx="8413750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en-US" altLang="zh-CN">
                <a:solidFill>
                  <a:srgbClr val="FFFFFF"/>
                </a:solidFill>
                <a:latin typeface="宋体" panose="02010600030101010101" pitchFamily="2" charset="-122"/>
              </a:rPr>
              <a:t>(1) 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第十级明纹中心的位置和第十级明纹的宽度 </a:t>
            </a:r>
          </a:p>
        </p:txBody>
      </p:sp>
      <p:sp>
        <p:nvSpPr>
          <p:cNvPr id="350216" name="Text Box 8">
            <a:extLst>
              <a:ext uri="{FF2B5EF4-FFF2-40B4-BE49-F238E27FC236}">
                <a16:creationId xmlns:a16="http://schemas.microsoft.com/office/drawing/2014/main" id="{A3327092-0559-4A47-B8D4-4C50D427C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300" y="1770063"/>
            <a:ext cx="85217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en-US" altLang="zh-CN">
                <a:solidFill>
                  <a:srgbClr val="FFFFFF"/>
                </a:solidFill>
                <a:latin typeface="宋体" panose="02010600030101010101" pitchFamily="2" charset="-122"/>
              </a:rPr>
              <a:t> (2) 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波长改为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</a:rPr>
              <a:t> 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400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~760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 nm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的白光时，第二级谱线宽度、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</a:t>
            </a:r>
          </a:p>
        </p:txBody>
      </p:sp>
      <p:graphicFrame>
        <p:nvGraphicFramePr>
          <p:cNvPr id="350217" name="Object 3">
            <a:extLst>
              <a:ext uri="{FF2B5EF4-FFF2-40B4-BE49-F238E27FC236}">
                <a16:creationId xmlns:a16="http://schemas.microsoft.com/office/drawing/2014/main" id="{80AB7557-8A70-4FF1-BD18-46B815D44609}"/>
              </a:ext>
            </a:extLst>
          </p:cNvPr>
          <p:cNvGraphicFramePr>
            <a:graphicFrameLocks/>
          </p:cNvGraphicFramePr>
          <p:nvPr/>
        </p:nvGraphicFramePr>
        <p:xfrm>
          <a:off x="1547813" y="4073525"/>
          <a:ext cx="14732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17" name="公式" r:id="rId5" imgW="1447749" imgH="695291" progId="Equation.3">
                  <p:embed/>
                </p:oleObj>
              </mc:Choice>
              <mc:Fallback>
                <p:oleObj name="公式" r:id="rId5" imgW="1447749" imgH="695291" progId="Equation.3">
                  <p:embed/>
                  <p:pic>
                    <p:nvPicPr>
                      <p:cNvPr id="350217" name="Object 3">
                        <a:extLst>
                          <a:ext uri="{FF2B5EF4-FFF2-40B4-BE49-F238E27FC236}">
                            <a16:creationId xmlns:a16="http://schemas.microsoft.com/office/drawing/2014/main" id="{80AB7557-8A70-4FF1-BD18-46B815D4460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4073525"/>
                        <a:ext cx="14732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0218" name="Object 4">
            <a:extLst>
              <a:ext uri="{FF2B5EF4-FFF2-40B4-BE49-F238E27FC236}">
                <a16:creationId xmlns:a16="http://schemas.microsoft.com/office/drawing/2014/main" id="{D489F634-980D-43BD-A59E-85AD0FD342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24188" y="4048125"/>
          <a:ext cx="3817937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18" name="公式" r:id="rId7" imgW="4229176" imgH="799998" progId="Equation.3">
                  <p:embed/>
                </p:oleObj>
              </mc:Choice>
              <mc:Fallback>
                <p:oleObj name="公式" r:id="rId7" imgW="4229176" imgH="799998" progId="Equation.3">
                  <p:embed/>
                  <p:pic>
                    <p:nvPicPr>
                      <p:cNvPr id="350218" name="Object 4">
                        <a:extLst>
                          <a:ext uri="{FF2B5EF4-FFF2-40B4-BE49-F238E27FC236}">
                            <a16:creationId xmlns:a16="http://schemas.microsoft.com/office/drawing/2014/main" id="{D489F634-980D-43BD-A59E-85AD0FD342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4188" y="4048125"/>
                        <a:ext cx="3817937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0219" name="Object 5">
            <a:extLst>
              <a:ext uri="{FF2B5EF4-FFF2-40B4-BE49-F238E27FC236}">
                <a16:creationId xmlns:a16="http://schemas.microsoft.com/office/drawing/2014/main" id="{375DA19B-06C9-472B-92F6-F2E081F54380}"/>
              </a:ext>
            </a:extLst>
          </p:cNvPr>
          <p:cNvGraphicFramePr>
            <a:graphicFrameLocks/>
          </p:cNvGraphicFramePr>
          <p:nvPr/>
        </p:nvGraphicFramePr>
        <p:xfrm>
          <a:off x="6815138" y="4202113"/>
          <a:ext cx="14097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19" name="公式" r:id="rId9" imgW="1381080" imgH="314427" progId="Equation.3">
                  <p:embed/>
                </p:oleObj>
              </mc:Choice>
              <mc:Fallback>
                <p:oleObj name="公式" r:id="rId9" imgW="1381080" imgH="314427" progId="Equation.3">
                  <p:embed/>
                  <p:pic>
                    <p:nvPicPr>
                      <p:cNvPr id="350219" name="Object 5">
                        <a:extLst>
                          <a:ext uri="{FF2B5EF4-FFF2-40B4-BE49-F238E27FC236}">
                            <a16:creationId xmlns:a16="http://schemas.microsoft.com/office/drawing/2014/main" id="{375DA19B-06C9-472B-92F6-F2E081F54380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15138" y="4202113"/>
                        <a:ext cx="14097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0220" name="Text Box 12">
            <a:extLst>
              <a:ext uri="{FF2B5EF4-FFF2-40B4-BE49-F238E27FC236}">
                <a16:creationId xmlns:a16="http://schemas.microsoft.com/office/drawing/2014/main" id="{FA0C0356-BAEC-458B-A9A6-5844313F6E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1088" y="2232025"/>
            <a:ext cx="78486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二级谱线与第三级谱线重叠部分的宽度和重叠部分各波</a:t>
            </a:r>
          </a:p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长范围？</a:t>
            </a:r>
            <a:endParaRPr lang="en-US" altLang="zh-CN">
              <a:solidFill>
                <a:srgbClr val="FFFFFF"/>
              </a:solidFill>
              <a:latin typeface="宋体" panose="02010600030101010101" pitchFamily="2" charset="-122"/>
              <a:ea typeface="仿宋_GB2312" pitchFamily="49" charset="-122"/>
            </a:endParaRPr>
          </a:p>
        </p:txBody>
      </p:sp>
      <p:sp>
        <p:nvSpPr>
          <p:cNvPr id="350221" name="Rectangle 13">
            <a:extLst>
              <a:ext uri="{FF2B5EF4-FFF2-40B4-BE49-F238E27FC236}">
                <a16:creationId xmlns:a16="http://schemas.microsoft.com/office/drawing/2014/main" id="{65036832-FDFE-44B4-B95C-19FB1A37D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1339850"/>
            <a:ext cx="4905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FFFF00"/>
                </a:solidFill>
                <a:latin typeface="+mj-ea"/>
                <a:ea typeface="+mj-ea"/>
              </a:rPr>
              <a:t>求</a:t>
            </a:r>
          </a:p>
        </p:txBody>
      </p:sp>
      <p:graphicFrame>
        <p:nvGraphicFramePr>
          <p:cNvPr id="350222" name="Object 6">
            <a:extLst>
              <a:ext uri="{FF2B5EF4-FFF2-40B4-BE49-F238E27FC236}">
                <a16:creationId xmlns:a16="http://schemas.microsoft.com/office/drawing/2014/main" id="{8A4BF385-9602-46BE-936A-F6D587B20D3D}"/>
              </a:ext>
            </a:extLst>
          </p:cNvPr>
          <p:cNvGraphicFramePr>
            <a:graphicFrameLocks/>
          </p:cNvGraphicFramePr>
          <p:nvPr/>
        </p:nvGraphicFramePr>
        <p:xfrm>
          <a:off x="4143375" y="3205163"/>
          <a:ext cx="12065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20" name="公式" r:id="rId11" imgW="1181075" imgH="695291" progId="Equation.3">
                  <p:embed/>
                </p:oleObj>
              </mc:Choice>
              <mc:Fallback>
                <p:oleObj name="公式" r:id="rId11" imgW="1181075" imgH="695291" progId="Equation.3">
                  <p:embed/>
                  <p:pic>
                    <p:nvPicPr>
                      <p:cNvPr id="350222" name="Object 6">
                        <a:extLst>
                          <a:ext uri="{FF2B5EF4-FFF2-40B4-BE49-F238E27FC236}">
                            <a16:creationId xmlns:a16="http://schemas.microsoft.com/office/drawing/2014/main" id="{8A4BF385-9602-46BE-936A-F6D587B20D3D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3375" y="3205163"/>
                        <a:ext cx="12065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0223" name="Text Box 15">
            <a:extLst>
              <a:ext uri="{FF2B5EF4-FFF2-40B4-BE49-F238E27FC236}">
                <a16:creationId xmlns:a16="http://schemas.microsoft.com/office/drawing/2014/main" id="{0F953B30-EBCA-4F9E-A8D5-9CD8E7364F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4588" y="3295650"/>
            <a:ext cx="26352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明条纹中心条件为</a:t>
            </a:r>
          </a:p>
        </p:txBody>
      </p:sp>
      <p:sp>
        <p:nvSpPr>
          <p:cNvPr id="350224" name="AutoShape 16">
            <a:extLst>
              <a:ext uri="{FF2B5EF4-FFF2-40B4-BE49-F238E27FC236}">
                <a16:creationId xmlns:a16="http://schemas.microsoft.com/office/drawing/2014/main" id="{FE69DACF-0FC4-47AA-94E6-7E25E5C2E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0713" y="3429000"/>
            <a:ext cx="936625" cy="214313"/>
          </a:xfrm>
          <a:prstGeom prst="rightArrow">
            <a:avLst>
              <a:gd name="adj1" fmla="val 50000"/>
              <a:gd name="adj2" fmla="val 146043"/>
            </a:avLst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0225" name="Text Box 17">
            <a:extLst>
              <a:ext uri="{FF2B5EF4-FFF2-40B4-BE49-F238E27FC236}">
                <a16:creationId xmlns:a16="http://schemas.microsoft.com/office/drawing/2014/main" id="{874BA0AC-D620-4FD8-BB89-E02A193785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338" y="5057775"/>
            <a:ext cx="350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相邻条纹间距为</a:t>
            </a:r>
          </a:p>
        </p:txBody>
      </p:sp>
      <p:graphicFrame>
        <p:nvGraphicFramePr>
          <p:cNvPr id="350226" name="Object 7">
            <a:extLst>
              <a:ext uri="{FF2B5EF4-FFF2-40B4-BE49-F238E27FC236}">
                <a16:creationId xmlns:a16="http://schemas.microsoft.com/office/drawing/2014/main" id="{F40B7D38-1A35-43D4-B758-ADBD436A09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7925" y="5688013"/>
          <a:ext cx="5211763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21" name="公式" r:id="rId13" imgW="5772035" imgH="799998" progId="Equation.3">
                  <p:embed/>
                </p:oleObj>
              </mc:Choice>
              <mc:Fallback>
                <p:oleObj name="公式" r:id="rId13" imgW="5772035" imgH="799998" progId="Equation.3">
                  <p:embed/>
                  <p:pic>
                    <p:nvPicPr>
                      <p:cNvPr id="350226" name="Object 7">
                        <a:extLst>
                          <a:ext uri="{FF2B5EF4-FFF2-40B4-BE49-F238E27FC236}">
                            <a16:creationId xmlns:a16="http://schemas.microsoft.com/office/drawing/2014/main" id="{F40B7D38-1A35-43D4-B758-ADBD436A09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7925" y="5688013"/>
                        <a:ext cx="5211763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0227" name="Object 8">
            <a:extLst>
              <a:ext uri="{FF2B5EF4-FFF2-40B4-BE49-F238E27FC236}">
                <a16:creationId xmlns:a16="http://schemas.microsoft.com/office/drawing/2014/main" id="{5A56F9C3-A134-426E-AB2A-739F7D673DA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9225" y="4941888"/>
          <a:ext cx="11176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722" name="公式" r:id="rId15" imgW="1085965" imgH="695291" progId="Equation.3">
                  <p:embed/>
                </p:oleObj>
              </mc:Choice>
              <mc:Fallback>
                <p:oleObj name="公式" r:id="rId15" imgW="1085965" imgH="695291" progId="Equation.3">
                  <p:embed/>
                  <p:pic>
                    <p:nvPicPr>
                      <p:cNvPr id="350227" name="Object 8">
                        <a:extLst>
                          <a:ext uri="{FF2B5EF4-FFF2-40B4-BE49-F238E27FC236}">
                            <a16:creationId xmlns:a16="http://schemas.microsoft.com/office/drawing/2014/main" id="{5A56F9C3-A134-426E-AB2A-739F7D673DA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9225" y="4941888"/>
                        <a:ext cx="11176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fol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0228" name="Rectangle 20">
            <a:extLst>
              <a:ext uri="{FF2B5EF4-FFF2-40B4-BE49-F238E27FC236}">
                <a16:creationId xmlns:a16="http://schemas.microsoft.com/office/drawing/2014/main" id="{53196EB6-A922-4B91-9C47-244644D518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8225" y="5781675"/>
            <a:ext cx="26352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第十级明纹的宽度</a:t>
            </a:r>
          </a:p>
        </p:txBody>
      </p:sp>
      <p:sp>
        <p:nvSpPr>
          <p:cNvPr id="16405" name="灯片编号占位符 1">
            <a:extLst>
              <a:ext uri="{FF2B5EF4-FFF2-40B4-BE49-F238E27FC236}">
                <a16:creationId xmlns:a16="http://schemas.microsoft.com/office/drawing/2014/main" id="{5B8CF904-0F65-4F6A-BECA-B90DDABAFC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6E277AC-5AE9-4FE0-ABE8-72FA816B36E5}" type="slidenum">
              <a:rPr lang="en-US" altLang="zh-CN" b="0">
                <a:solidFill>
                  <a:srgbClr val="FF00FF"/>
                </a:solidFill>
                <a:latin typeface="宋体" panose="02010600030101010101" pitchFamily="2" charset="-122"/>
              </a:rPr>
              <a:pPr eaLnBrk="1" hangingPunct="1"/>
              <a:t>14</a:t>
            </a:fld>
            <a:r>
              <a:rPr lang="en-US" altLang="zh-CN" b="0">
                <a:solidFill>
                  <a:srgbClr val="FF00FF"/>
                </a:solidFill>
                <a:latin typeface="宋体" panose="02010600030101010101" pitchFamily="2" charset="-122"/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0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0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50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0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50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50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50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0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50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50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50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0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50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50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50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50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50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50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50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0210" grpId="0" autoUpdateAnimBg="0"/>
      <p:bldP spid="350212" grpId="0"/>
      <p:bldP spid="350213" grpId="0" autoUpdateAnimBg="0"/>
      <p:bldP spid="350214" grpId="0"/>
      <p:bldP spid="350215" grpId="0"/>
      <p:bldP spid="350216" grpId="0"/>
      <p:bldP spid="350220" grpId="0"/>
      <p:bldP spid="350221" grpId="0"/>
      <p:bldP spid="350223" grpId="0"/>
      <p:bldP spid="350224" grpId="0" animBg="1"/>
      <p:bldP spid="350225" grpId="0"/>
      <p:bldP spid="35022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234" name="Text Box 2">
            <a:extLst>
              <a:ext uri="{FF2B5EF4-FFF2-40B4-BE49-F238E27FC236}">
                <a16:creationId xmlns:a16="http://schemas.microsoft.com/office/drawing/2014/main" id="{22E69974-4E43-49A6-BC62-7850820D31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285750"/>
            <a:ext cx="6048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(2) </a:t>
            </a:r>
            <a:endParaRPr lang="en-US" altLang="zh-CN">
              <a:solidFill>
                <a:schemeClr val="bg1"/>
              </a:solidFill>
              <a:latin typeface="宋体" panose="02010600030101010101" pitchFamily="2" charset="-122"/>
              <a:ea typeface="仿宋_GB2312" pitchFamily="49" charset="-122"/>
            </a:endParaRPr>
          </a:p>
        </p:txBody>
      </p:sp>
      <p:graphicFrame>
        <p:nvGraphicFramePr>
          <p:cNvPr id="351235" name="Object 2">
            <a:extLst>
              <a:ext uri="{FF2B5EF4-FFF2-40B4-BE49-F238E27FC236}">
                <a16:creationId xmlns:a16="http://schemas.microsoft.com/office/drawing/2014/main" id="{0F0A408C-D25B-48C4-B00F-05807F11CC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00500" y="1500188"/>
          <a:ext cx="24622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88" name="公式" r:id="rId3" imgW="1257224" imgH="361882" progId="Equation.3">
                  <p:embed/>
                </p:oleObj>
              </mc:Choice>
              <mc:Fallback>
                <p:oleObj name="公式" r:id="rId3" imgW="1257224" imgH="361882" progId="Equation.3">
                  <p:embed/>
                  <p:pic>
                    <p:nvPicPr>
                      <p:cNvPr id="351235" name="Object 2">
                        <a:extLst>
                          <a:ext uri="{FF2B5EF4-FFF2-40B4-BE49-F238E27FC236}">
                            <a16:creationId xmlns:a16="http://schemas.microsoft.com/office/drawing/2014/main" id="{0F0A408C-D25B-48C4-B00F-05807F11CC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00500" y="1500188"/>
                        <a:ext cx="2462213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36" name="Object 3">
            <a:extLst>
              <a:ext uri="{FF2B5EF4-FFF2-40B4-BE49-F238E27FC236}">
                <a16:creationId xmlns:a16="http://schemas.microsoft.com/office/drawing/2014/main" id="{960799F3-7C34-4D2B-B8EA-47F2B98AE50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85950" y="2259013"/>
          <a:ext cx="4686300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89" name="公式" r:id="rId5" imgW="5190978" imgH="799998" progId="Equation.3">
                  <p:embed/>
                </p:oleObj>
              </mc:Choice>
              <mc:Fallback>
                <p:oleObj name="公式" r:id="rId5" imgW="5190978" imgH="799998" progId="Equation.3">
                  <p:embed/>
                  <p:pic>
                    <p:nvPicPr>
                      <p:cNvPr id="351236" name="Object 3">
                        <a:extLst>
                          <a:ext uri="{FF2B5EF4-FFF2-40B4-BE49-F238E27FC236}">
                            <a16:creationId xmlns:a16="http://schemas.microsoft.com/office/drawing/2014/main" id="{960799F3-7C34-4D2B-B8EA-47F2B98AE50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5950" y="2259013"/>
                        <a:ext cx="4686300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37" name="Object 4">
            <a:extLst>
              <a:ext uri="{FF2B5EF4-FFF2-40B4-BE49-F238E27FC236}">
                <a16:creationId xmlns:a16="http://schemas.microsoft.com/office/drawing/2014/main" id="{884B9E10-0881-45C6-9CE4-49C4DB15B7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23050" y="2408238"/>
          <a:ext cx="1806575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0" name="公式" r:id="rId7" imgW="1609833" imgH="314427" progId="Equation.3">
                  <p:embed/>
                </p:oleObj>
              </mc:Choice>
              <mc:Fallback>
                <p:oleObj name="公式" r:id="rId7" imgW="1609833" imgH="314427" progId="Equation.3">
                  <p:embed/>
                  <p:pic>
                    <p:nvPicPr>
                      <p:cNvPr id="351237" name="Object 4">
                        <a:extLst>
                          <a:ext uri="{FF2B5EF4-FFF2-40B4-BE49-F238E27FC236}">
                            <a16:creationId xmlns:a16="http://schemas.microsoft.com/office/drawing/2014/main" id="{884B9E10-0881-45C6-9CE4-49C4DB15B7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23050" y="2408238"/>
                        <a:ext cx="1806575" cy="377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38" name="Object 5">
            <a:extLst>
              <a:ext uri="{FF2B5EF4-FFF2-40B4-BE49-F238E27FC236}">
                <a16:creationId xmlns:a16="http://schemas.microsoft.com/office/drawing/2014/main" id="{747C4BCF-699E-47E0-9B38-D38E75B6561A}"/>
              </a:ext>
            </a:extLst>
          </p:cNvPr>
          <p:cNvGraphicFramePr>
            <a:graphicFrameLocks/>
          </p:cNvGraphicFramePr>
          <p:nvPr/>
        </p:nvGraphicFramePr>
        <p:xfrm>
          <a:off x="5321300" y="800100"/>
          <a:ext cx="13589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1" name="公式" r:id="rId9" imgW="1333373" imgH="695291" progId="Equation.3">
                  <p:embed/>
                </p:oleObj>
              </mc:Choice>
              <mc:Fallback>
                <p:oleObj name="公式" r:id="rId9" imgW="1333373" imgH="695291" progId="Equation.3">
                  <p:embed/>
                  <p:pic>
                    <p:nvPicPr>
                      <p:cNvPr id="351238" name="Object 5">
                        <a:extLst>
                          <a:ext uri="{FF2B5EF4-FFF2-40B4-BE49-F238E27FC236}">
                            <a16:creationId xmlns:a16="http://schemas.microsoft.com/office/drawing/2014/main" id="{747C4BCF-699E-47E0-9B38-D38E75B6561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21300" y="800100"/>
                        <a:ext cx="13589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39" name="Object 6">
            <a:extLst>
              <a:ext uri="{FF2B5EF4-FFF2-40B4-BE49-F238E27FC236}">
                <a16:creationId xmlns:a16="http://schemas.microsoft.com/office/drawing/2014/main" id="{8CCA49FE-285D-4B33-A89B-0F6C4DD1712E}"/>
              </a:ext>
            </a:extLst>
          </p:cNvPr>
          <p:cNvGraphicFramePr>
            <a:graphicFrameLocks/>
          </p:cNvGraphicFramePr>
          <p:nvPr/>
        </p:nvGraphicFramePr>
        <p:xfrm>
          <a:off x="2600325" y="795338"/>
          <a:ext cx="12065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2" name="公式" r:id="rId11" imgW="1181075" imgH="695291" progId="Equation.3">
                  <p:embed/>
                </p:oleObj>
              </mc:Choice>
              <mc:Fallback>
                <p:oleObj name="公式" r:id="rId11" imgW="1181075" imgH="695291" progId="Equation.3">
                  <p:embed/>
                  <p:pic>
                    <p:nvPicPr>
                      <p:cNvPr id="351239" name="Object 6">
                        <a:extLst>
                          <a:ext uri="{FF2B5EF4-FFF2-40B4-BE49-F238E27FC236}">
                            <a16:creationId xmlns:a16="http://schemas.microsoft.com/office/drawing/2014/main" id="{8CCA49FE-285D-4B33-A89B-0F6C4DD1712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00325" y="795338"/>
                        <a:ext cx="12065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40" name="Text Box 8">
            <a:extLst>
              <a:ext uri="{FF2B5EF4-FFF2-40B4-BE49-F238E27FC236}">
                <a16:creationId xmlns:a16="http://schemas.microsoft.com/office/drawing/2014/main" id="{1CDACADC-FA98-4BCA-99A4-6A9B06A0EA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825" y="285750"/>
            <a:ext cx="2328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明条纹中心条件</a:t>
            </a:r>
          </a:p>
        </p:txBody>
      </p:sp>
      <p:sp>
        <p:nvSpPr>
          <p:cNvPr id="351241" name="AutoShape 9">
            <a:extLst>
              <a:ext uri="{FF2B5EF4-FFF2-40B4-BE49-F238E27FC236}">
                <a16:creationId xmlns:a16="http://schemas.microsoft.com/office/drawing/2014/main" id="{AC137DEF-14FB-48FE-9173-4C2934069E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5438" y="1077913"/>
            <a:ext cx="936625" cy="160337"/>
          </a:xfrm>
          <a:prstGeom prst="rightArrow">
            <a:avLst>
              <a:gd name="adj1" fmla="val 50000"/>
              <a:gd name="adj2" fmla="val 146040"/>
            </a:avLst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1242" name="Text Box 10">
            <a:extLst>
              <a:ext uri="{FF2B5EF4-FFF2-40B4-BE49-F238E27FC236}">
                <a16:creationId xmlns:a16="http://schemas.microsoft.com/office/drawing/2014/main" id="{709D05A3-9238-4F3E-8376-2D941B5751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9800" y="1643063"/>
            <a:ext cx="2941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第二级谱线的宽度为</a:t>
            </a:r>
          </a:p>
        </p:txBody>
      </p:sp>
      <p:sp>
        <p:nvSpPr>
          <p:cNvPr id="351243" name="Line 11">
            <a:extLst>
              <a:ext uri="{FF2B5EF4-FFF2-40B4-BE49-F238E27FC236}">
                <a16:creationId xmlns:a16="http://schemas.microsoft.com/office/drawing/2014/main" id="{96DA8517-F73E-4BBB-8284-D75A1D012710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4588" y="3716338"/>
            <a:ext cx="6697662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>
              <a:defRPr/>
            </a:pPr>
            <a:endParaRPr lang="zh-CN" altLang="en-US">
              <a:latin typeface="+mj-ea"/>
              <a:ea typeface="+mj-ea"/>
            </a:endParaRPr>
          </a:p>
        </p:txBody>
      </p:sp>
      <p:sp>
        <p:nvSpPr>
          <p:cNvPr id="351244" name="Rectangle 12">
            <a:extLst>
              <a:ext uri="{FF2B5EF4-FFF2-40B4-BE49-F238E27FC236}">
                <a16:creationId xmlns:a16="http://schemas.microsoft.com/office/drawing/2014/main" id="{185CF91B-C6B1-42A4-8A0C-E510DF153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3738" y="3643313"/>
            <a:ext cx="2089150" cy="730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1245" name="Rectangle 13">
            <a:extLst>
              <a:ext uri="{FF2B5EF4-FFF2-40B4-BE49-F238E27FC236}">
                <a16:creationId xmlns:a16="http://schemas.microsoft.com/office/drawing/2014/main" id="{0B1EA0EF-C4F6-4B8A-A7FE-4254018A90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0" y="3716338"/>
            <a:ext cx="2520950" cy="7143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1246" name="Rectangle 14">
            <a:extLst>
              <a:ext uri="{FF2B5EF4-FFF2-40B4-BE49-F238E27FC236}">
                <a16:creationId xmlns:a16="http://schemas.microsoft.com/office/drawing/2014/main" id="{44303945-5C81-4680-B9CD-803CC3568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7700" y="3716338"/>
            <a:ext cx="144463" cy="82550"/>
          </a:xfrm>
          <a:prstGeom prst="rect">
            <a:avLst/>
          </a:prstGeom>
          <a:solidFill>
            <a:srgbClr val="CC00CC"/>
          </a:solidFill>
          <a:ln w="9525">
            <a:solidFill>
              <a:srgbClr val="CC00CC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zh-CN" sz="1800" b="0">
              <a:solidFill>
                <a:srgbClr val="CC00CC"/>
              </a:solidFill>
              <a:latin typeface="+mj-ea"/>
              <a:ea typeface="+mj-ea"/>
            </a:endParaRPr>
          </a:p>
        </p:txBody>
      </p:sp>
      <p:sp>
        <p:nvSpPr>
          <p:cNvPr id="351247" name="Text Box 15">
            <a:extLst>
              <a:ext uri="{FF2B5EF4-FFF2-40B4-BE49-F238E27FC236}">
                <a16:creationId xmlns:a16="http://schemas.microsoft.com/office/drawing/2014/main" id="{026AC743-81B4-41EB-9BC1-FC71AF961B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5250" y="3141663"/>
            <a:ext cx="339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2</a:t>
            </a:r>
          </a:p>
        </p:txBody>
      </p:sp>
      <p:sp>
        <p:nvSpPr>
          <p:cNvPr id="351248" name="Text Box 16">
            <a:extLst>
              <a:ext uri="{FF2B5EF4-FFF2-40B4-BE49-F238E27FC236}">
                <a16:creationId xmlns:a16="http://schemas.microsoft.com/office/drawing/2014/main" id="{1B02E1AC-69EF-4D4A-9F50-B6B725800F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65838" y="3762375"/>
            <a:ext cx="3397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3</a:t>
            </a:r>
          </a:p>
        </p:txBody>
      </p:sp>
      <p:graphicFrame>
        <p:nvGraphicFramePr>
          <p:cNvPr id="351249" name="Object 7">
            <a:extLst>
              <a:ext uri="{FF2B5EF4-FFF2-40B4-BE49-F238E27FC236}">
                <a16:creationId xmlns:a16="http://schemas.microsoft.com/office/drawing/2014/main" id="{D9DAA4A9-EECC-4D5A-A129-9D6D22776F2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21300" y="3802063"/>
          <a:ext cx="3175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3" name="公式" r:id="rId13" imgW="285635" imgH="390661" progId="Equation.3">
                  <p:embed/>
                </p:oleObj>
              </mc:Choice>
              <mc:Fallback>
                <p:oleObj name="公式" r:id="rId13" imgW="285635" imgH="390661" progId="Equation.3">
                  <p:embed/>
                  <p:pic>
                    <p:nvPicPr>
                      <p:cNvPr id="351249" name="Object 7">
                        <a:extLst>
                          <a:ext uri="{FF2B5EF4-FFF2-40B4-BE49-F238E27FC236}">
                            <a16:creationId xmlns:a16="http://schemas.microsoft.com/office/drawing/2014/main" id="{D9DAA4A9-EECC-4D5A-A129-9D6D22776F2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21300" y="3802063"/>
                        <a:ext cx="3175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50" name="Object 8">
            <a:extLst>
              <a:ext uri="{FF2B5EF4-FFF2-40B4-BE49-F238E27FC236}">
                <a16:creationId xmlns:a16="http://schemas.microsoft.com/office/drawing/2014/main" id="{C7B86BB1-FD26-4636-A3FE-F0AC6CAE70A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78425" y="3198813"/>
          <a:ext cx="4318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4" name="公式" r:id="rId15" imgW="400012" imgH="419134" progId="Equation.3">
                  <p:embed/>
                </p:oleObj>
              </mc:Choice>
              <mc:Fallback>
                <p:oleObj name="公式" r:id="rId15" imgW="400012" imgH="419134" progId="Equation.3">
                  <p:embed/>
                  <p:pic>
                    <p:nvPicPr>
                      <p:cNvPr id="351250" name="Object 8">
                        <a:extLst>
                          <a:ext uri="{FF2B5EF4-FFF2-40B4-BE49-F238E27FC236}">
                            <a16:creationId xmlns:a16="http://schemas.microsoft.com/office/drawing/2014/main" id="{C7B86BB1-FD26-4636-A3FE-F0AC6CAE70A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78425" y="3198813"/>
                        <a:ext cx="4318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51" name="Object 9">
            <a:extLst>
              <a:ext uri="{FF2B5EF4-FFF2-40B4-BE49-F238E27FC236}">
                <a16:creationId xmlns:a16="http://schemas.microsoft.com/office/drawing/2014/main" id="{8DB44C42-2EE4-43B8-A80B-648E9D094F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29138" y="3835400"/>
          <a:ext cx="4318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5" name="公式" r:id="rId17" imgW="400012" imgH="428625" progId="Equation.3">
                  <p:embed/>
                </p:oleObj>
              </mc:Choice>
              <mc:Fallback>
                <p:oleObj name="公式" r:id="rId17" imgW="400012" imgH="428625" progId="Equation.3">
                  <p:embed/>
                  <p:pic>
                    <p:nvPicPr>
                      <p:cNvPr id="351251" name="Object 9">
                        <a:extLst>
                          <a:ext uri="{FF2B5EF4-FFF2-40B4-BE49-F238E27FC236}">
                            <a16:creationId xmlns:a16="http://schemas.microsoft.com/office/drawing/2014/main" id="{8DB44C42-2EE4-43B8-A80B-648E9D094F1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29138" y="3835400"/>
                        <a:ext cx="431800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52" name="Text Box 20">
            <a:extLst>
              <a:ext uri="{FF2B5EF4-FFF2-40B4-BE49-F238E27FC236}">
                <a16:creationId xmlns:a16="http://schemas.microsoft.com/office/drawing/2014/main" id="{7466BB25-268C-4970-8D8D-5D4718B36D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33963" y="3716338"/>
            <a:ext cx="339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i="1">
                <a:solidFill>
                  <a:schemeClr val="bg1"/>
                </a:solidFill>
                <a:latin typeface="宋体" panose="02010600030101010101" pitchFamily="2" charset="-122"/>
              </a:rPr>
              <a:t>b</a:t>
            </a:r>
          </a:p>
        </p:txBody>
      </p:sp>
      <p:sp>
        <p:nvSpPr>
          <p:cNvPr id="351253" name="Rectangle 21">
            <a:extLst>
              <a:ext uri="{FF2B5EF4-FFF2-40B4-BE49-F238E27FC236}">
                <a16:creationId xmlns:a16="http://schemas.microsoft.com/office/drawing/2014/main" id="{7E96F01C-0837-41BF-BBCB-CC4F3954AEB6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233738" y="3643313"/>
            <a:ext cx="73025" cy="71437"/>
          </a:xfrm>
          <a:prstGeom prst="rect">
            <a:avLst/>
          </a:prstGeom>
          <a:solidFill>
            <a:srgbClr val="CC00CC"/>
          </a:solidFill>
          <a:ln w="9525">
            <a:solidFill>
              <a:srgbClr val="CC00CC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zh-CN" sz="1800" b="0">
              <a:solidFill>
                <a:srgbClr val="CC00CC"/>
              </a:solidFill>
              <a:latin typeface="+mj-ea"/>
              <a:ea typeface="+mj-ea"/>
            </a:endParaRPr>
          </a:p>
        </p:txBody>
      </p:sp>
      <p:sp>
        <p:nvSpPr>
          <p:cNvPr id="351254" name="Rectangle 22">
            <a:extLst>
              <a:ext uri="{FF2B5EF4-FFF2-40B4-BE49-F238E27FC236}">
                <a16:creationId xmlns:a16="http://schemas.microsoft.com/office/drawing/2014/main" id="{F19C5F0F-795D-4FEA-86CB-0BF61DC5A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9863" y="3643313"/>
            <a:ext cx="71437" cy="71437"/>
          </a:xfrm>
          <a:prstGeom prst="rect">
            <a:avLst/>
          </a:prstGeom>
          <a:solidFill>
            <a:srgbClr val="FF5050"/>
          </a:solidFill>
          <a:ln w="9525">
            <a:solidFill>
              <a:srgbClr val="FF505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zh-CN" sz="1800" b="0">
              <a:solidFill>
                <a:srgbClr val="CC00CC"/>
              </a:solidFill>
              <a:latin typeface="+mj-ea"/>
              <a:ea typeface="+mj-ea"/>
            </a:endParaRPr>
          </a:p>
        </p:txBody>
      </p:sp>
      <p:sp>
        <p:nvSpPr>
          <p:cNvPr id="351255" name="Text Box 23">
            <a:extLst>
              <a:ext uri="{FF2B5EF4-FFF2-40B4-BE49-F238E27FC236}">
                <a16:creationId xmlns:a16="http://schemas.microsoft.com/office/drawing/2014/main" id="{4E1BC52A-DE7D-450E-9B18-B0E8473DF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9775" y="3716338"/>
            <a:ext cx="43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i="1">
                <a:solidFill>
                  <a:schemeClr val="bg1"/>
                </a:solidFill>
                <a:latin typeface="宋体" panose="02010600030101010101" pitchFamily="2" charset="-122"/>
              </a:rPr>
              <a:t>O</a:t>
            </a:r>
          </a:p>
        </p:txBody>
      </p:sp>
      <p:graphicFrame>
        <p:nvGraphicFramePr>
          <p:cNvPr id="351256" name="Object 10">
            <a:extLst>
              <a:ext uri="{FF2B5EF4-FFF2-40B4-BE49-F238E27FC236}">
                <a16:creationId xmlns:a16="http://schemas.microsoft.com/office/drawing/2014/main" id="{FFF31119-2D93-4523-8430-6642BB3B28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86263" y="3152775"/>
          <a:ext cx="3302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6" name="公式" r:id="rId19" imgW="304902" imgH="390661" progId="Equation.3">
                  <p:embed/>
                </p:oleObj>
              </mc:Choice>
              <mc:Fallback>
                <p:oleObj name="公式" r:id="rId19" imgW="304902" imgH="390661" progId="Equation.3">
                  <p:embed/>
                  <p:pic>
                    <p:nvPicPr>
                      <p:cNvPr id="351256" name="Object 10">
                        <a:extLst>
                          <a:ext uri="{FF2B5EF4-FFF2-40B4-BE49-F238E27FC236}">
                            <a16:creationId xmlns:a16="http://schemas.microsoft.com/office/drawing/2014/main" id="{FFF31119-2D93-4523-8430-6642BB3B28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86263" y="3152775"/>
                        <a:ext cx="330200" cy="419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57" name="Text Box 25">
            <a:extLst>
              <a:ext uri="{FF2B5EF4-FFF2-40B4-BE49-F238E27FC236}">
                <a16:creationId xmlns:a16="http://schemas.microsoft.com/office/drawing/2014/main" id="{6E355CB0-AF07-4E12-BB6C-3B96B674A1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1800" y="3690938"/>
            <a:ext cx="3397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i="1">
                <a:solidFill>
                  <a:schemeClr val="bg1"/>
                </a:solidFill>
                <a:latin typeface="宋体" panose="02010600030101010101" pitchFamily="2" charset="-122"/>
              </a:rPr>
              <a:t>a</a:t>
            </a:r>
          </a:p>
        </p:txBody>
      </p:sp>
      <p:sp>
        <p:nvSpPr>
          <p:cNvPr id="351258" name="Rectangle 26">
            <a:extLst>
              <a:ext uri="{FF2B5EF4-FFF2-40B4-BE49-F238E27FC236}">
                <a16:creationId xmlns:a16="http://schemas.microsoft.com/office/drawing/2014/main" id="{1BBA0048-B6C6-4319-BDAE-02F1131BB3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4188" y="3716338"/>
            <a:ext cx="144462" cy="82550"/>
          </a:xfrm>
          <a:prstGeom prst="rect">
            <a:avLst/>
          </a:prstGeom>
          <a:solidFill>
            <a:srgbClr val="FF5050"/>
          </a:solidFill>
          <a:ln w="9525">
            <a:solidFill>
              <a:srgbClr val="FF5050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zh-CN" sz="1800" b="0">
              <a:solidFill>
                <a:srgbClr val="CC00CC"/>
              </a:solidFill>
              <a:latin typeface="+mj-ea"/>
              <a:ea typeface="+mj-ea"/>
            </a:endParaRPr>
          </a:p>
        </p:txBody>
      </p:sp>
      <p:graphicFrame>
        <p:nvGraphicFramePr>
          <p:cNvPr id="351259" name="Object 11">
            <a:extLst>
              <a:ext uri="{FF2B5EF4-FFF2-40B4-BE49-F238E27FC236}">
                <a16:creationId xmlns:a16="http://schemas.microsoft.com/office/drawing/2014/main" id="{AEEB24FA-D0B8-4217-A366-A9DFD515E6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5188" y="3629025"/>
          <a:ext cx="139700" cy="16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7" name="Equation" r:id="rId21" imgW="123857" imgH="123689" progId="Equation.3">
                  <p:embed/>
                </p:oleObj>
              </mc:Choice>
              <mc:Fallback>
                <p:oleObj name="Equation" r:id="rId21" imgW="123857" imgH="123689" progId="Equation.3">
                  <p:embed/>
                  <p:pic>
                    <p:nvPicPr>
                      <p:cNvPr id="351259" name="Object 11">
                        <a:extLst>
                          <a:ext uri="{FF2B5EF4-FFF2-40B4-BE49-F238E27FC236}">
                            <a16:creationId xmlns:a16="http://schemas.microsoft.com/office/drawing/2014/main" id="{AEEB24FA-D0B8-4217-A366-A9DFD515E66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5188" y="3629025"/>
                        <a:ext cx="139700" cy="169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60" name="Rectangle 28">
            <a:extLst>
              <a:ext uri="{FF2B5EF4-FFF2-40B4-BE49-F238E27FC236}">
                <a16:creationId xmlns:a16="http://schemas.microsoft.com/office/drawing/2014/main" id="{9BC60C9A-362F-4388-9F32-08AAA0B27D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63" y="4484688"/>
            <a:ext cx="75088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第二级大于</a:t>
            </a:r>
            <a:r>
              <a:rPr lang="el-GR" altLang="zh-CN">
                <a:solidFill>
                  <a:srgbClr val="00FFFF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λ</a:t>
            </a:r>
            <a:r>
              <a:rPr lang="en-US" altLang="zh-CN" baseline="-25000">
                <a:solidFill>
                  <a:srgbClr val="00FFFF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波长谱与第三级小于</a:t>
            </a:r>
            <a:r>
              <a:rPr lang="el-GR" altLang="zh-CN">
                <a:solidFill>
                  <a:srgbClr val="00FFFF"/>
                </a:solidFill>
                <a:latin typeface="宋体" panose="02010600030101010101" pitchFamily="2" charset="-122"/>
                <a:ea typeface="仿宋_GB2312" pitchFamily="49" charset="-122"/>
              </a:rPr>
              <a:t>λ</a:t>
            </a:r>
            <a:r>
              <a:rPr lang="en-US" altLang="zh-CN" baseline="-25000">
                <a:solidFill>
                  <a:srgbClr val="00FFFF"/>
                </a:solidFill>
                <a:latin typeface="宋体" panose="02010600030101010101" pitchFamily="2" charset="-122"/>
                <a:ea typeface="仿宋_GB2312" pitchFamily="49" charset="-122"/>
              </a:rPr>
              <a:t>3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波长谱重合，即</a:t>
            </a:r>
          </a:p>
        </p:txBody>
      </p:sp>
      <p:graphicFrame>
        <p:nvGraphicFramePr>
          <p:cNvPr id="351261" name="Object 12">
            <a:extLst>
              <a:ext uri="{FF2B5EF4-FFF2-40B4-BE49-F238E27FC236}">
                <a16:creationId xmlns:a16="http://schemas.microsoft.com/office/drawing/2014/main" id="{E5C33F60-AA62-4886-A16F-46403F40E295}"/>
              </a:ext>
            </a:extLst>
          </p:cNvPr>
          <p:cNvGraphicFramePr>
            <a:graphicFrameLocks/>
          </p:cNvGraphicFramePr>
          <p:nvPr/>
        </p:nvGraphicFramePr>
        <p:xfrm>
          <a:off x="7935913" y="4500563"/>
          <a:ext cx="8509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8" name="公式" r:id="rId23" imgW="819290" imgH="352391" progId="Equation.3">
                  <p:embed/>
                </p:oleObj>
              </mc:Choice>
              <mc:Fallback>
                <p:oleObj name="公式" r:id="rId23" imgW="819290" imgH="352391" progId="Equation.3">
                  <p:embed/>
                  <p:pic>
                    <p:nvPicPr>
                      <p:cNvPr id="351261" name="Object 12">
                        <a:extLst>
                          <a:ext uri="{FF2B5EF4-FFF2-40B4-BE49-F238E27FC236}">
                            <a16:creationId xmlns:a16="http://schemas.microsoft.com/office/drawing/2014/main" id="{E5C33F60-AA62-4886-A16F-46403F40E29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5913" y="4500563"/>
                        <a:ext cx="85090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62" name="Object 13">
            <a:extLst>
              <a:ext uri="{FF2B5EF4-FFF2-40B4-BE49-F238E27FC236}">
                <a16:creationId xmlns:a16="http://schemas.microsoft.com/office/drawing/2014/main" id="{58FEDD07-BB77-44F5-B729-3D08A948D51C}"/>
              </a:ext>
            </a:extLst>
          </p:cNvPr>
          <p:cNvGraphicFramePr>
            <a:graphicFrameLocks/>
          </p:cNvGraphicFramePr>
          <p:nvPr/>
        </p:nvGraphicFramePr>
        <p:xfrm>
          <a:off x="1492250" y="5159375"/>
          <a:ext cx="12700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99" name="公式" r:id="rId25" imgW="1238263" imgH="380864" progId="Equation.3">
                  <p:embed/>
                </p:oleObj>
              </mc:Choice>
              <mc:Fallback>
                <p:oleObj name="公式" r:id="rId25" imgW="1238263" imgH="380864" progId="Equation.3">
                  <p:embed/>
                  <p:pic>
                    <p:nvPicPr>
                      <p:cNvPr id="351262" name="Object 13">
                        <a:extLst>
                          <a:ext uri="{FF2B5EF4-FFF2-40B4-BE49-F238E27FC236}">
                            <a16:creationId xmlns:a16="http://schemas.microsoft.com/office/drawing/2014/main" id="{58FEDD07-BB77-44F5-B729-3D08A948D51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2250" y="5159375"/>
                        <a:ext cx="12700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63" name="Object 14">
            <a:extLst>
              <a:ext uri="{FF2B5EF4-FFF2-40B4-BE49-F238E27FC236}">
                <a16:creationId xmlns:a16="http://schemas.microsoft.com/office/drawing/2014/main" id="{1800478F-7EDF-43D5-9F46-1D078E820F6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2400" y="4962525"/>
          <a:ext cx="4138613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800" name="公式" r:id="rId27" imgW="4581480" imgH="799998" progId="Equation.3">
                  <p:embed/>
                </p:oleObj>
              </mc:Choice>
              <mc:Fallback>
                <p:oleObj name="公式" r:id="rId27" imgW="4581480" imgH="799998" progId="Equation.3">
                  <p:embed/>
                  <p:pic>
                    <p:nvPicPr>
                      <p:cNvPr id="351263" name="Object 14">
                        <a:extLst>
                          <a:ext uri="{FF2B5EF4-FFF2-40B4-BE49-F238E27FC236}">
                            <a16:creationId xmlns:a16="http://schemas.microsoft.com/office/drawing/2014/main" id="{1800478F-7EDF-43D5-9F46-1D078E820F6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4962525"/>
                        <a:ext cx="4138613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64" name="AutoShape 32">
            <a:extLst>
              <a:ext uri="{FF2B5EF4-FFF2-40B4-BE49-F238E27FC236}">
                <a16:creationId xmlns:a16="http://schemas.microsoft.com/office/drawing/2014/main" id="{B27F3884-6AFF-488A-95B7-EBAFD03C4E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2113" y="5300663"/>
            <a:ext cx="936625" cy="160337"/>
          </a:xfrm>
          <a:prstGeom prst="rightArrow">
            <a:avLst>
              <a:gd name="adj1" fmla="val 50000"/>
              <a:gd name="adj2" fmla="val 146040"/>
            </a:avLst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1265" name="Text Box 33">
            <a:extLst>
              <a:ext uri="{FF2B5EF4-FFF2-40B4-BE49-F238E27FC236}">
                <a16:creationId xmlns:a16="http://schemas.microsoft.com/office/drawing/2014/main" id="{78437DF9-2306-477A-98D5-A15BD431D8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850" y="5876925"/>
            <a:ext cx="1409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 pitchFamily="49" charset="-122"/>
              </a:rPr>
              <a:t>同理有：</a:t>
            </a:r>
          </a:p>
        </p:txBody>
      </p:sp>
      <p:graphicFrame>
        <p:nvGraphicFramePr>
          <p:cNvPr id="351266" name="Object 15">
            <a:extLst>
              <a:ext uri="{FF2B5EF4-FFF2-40B4-BE49-F238E27FC236}">
                <a16:creationId xmlns:a16="http://schemas.microsoft.com/office/drawing/2014/main" id="{BD03DE40-968F-438E-A5E2-2F7DA3BBA7C5}"/>
              </a:ext>
            </a:extLst>
          </p:cNvPr>
          <p:cNvGraphicFramePr>
            <a:graphicFrameLocks/>
          </p:cNvGraphicFramePr>
          <p:nvPr/>
        </p:nvGraphicFramePr>
        <p:xfrm>
          <a:off x="2266950" y="5949950"/>
          <a:ext cx="12573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801" name="公式" r:id="rId29" imgW="1228782" imgH="361882" progId="Equation.3">
                  <p:embed/>
                </p:oleObj>
              </mc:Choice>
              <mc:Fallback>
                <p:oleObj name="公式" r:id="rId29" imgW="1228782" imgH="361882" progId="Equation.3">
                  <p:embed/>
                  <p:pic>
                    <p:nvPicPr>
                      <p:cNvPr id="351266" name="Object 15">
                        <a:extLst>
                          <a:ext uri="{FF2B5EF4-FFF2-40B4-BE49-F238E27FC236}">
                            <a16:creationId xmlns:a16="http://schemas.microsoft.com/office/drawing/2014/main" id="{BD03DE40-968F-438E-A5E2-2F7DA3BBA7C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6950" y="5949950"/>
                        <a:ext cx="1257300" cy="393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1267" name="Object 16">
            <a:extLst>
              <a:ext uri="{FF2B5EF4-FFF2-40B4-BE49-F238E27FC236}">
                <a16:creationId xmlns:a16="http://schemas.microsoft.com/office/drawing/2014/main" id="{2F6645A3-385E-4DEE-AA45-DCA22D7839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48188" y="5754688"/>
          <a:ext cx="4127500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802" name="公式" r:id="rId31" imgW="4572000" imgH="799998" progId="Equation.3">
                  <p:embed/>
                </p:oleObj>
              </mc:Choice>
              <mc:Fallback>
                <p:oleObj name="公式" r:id="rId31" imgW="4572000" imgH="799998" progId="Equation.3">
                  <p:embed/>
                  <p:pic>
                    <p:nvPicPr>
                      <p:cNvPr id="351267" name="Object 16">
                        <a:extLst>
                          <a:ext uri="{FF2B5EF4-FFF2-40B4-BE49-F238E27FC236}">
                            <a16:creationId xmlns:a16="http://schemas.microsoft.com/office/drawing/2014/main" id="{2F6645A3-385E-4DEE-AA45-DCA22D7839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48188" y="5754688"/>
                        <a:ext cx="4127500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1268" name="AutoShape 36">
            <a:extLst>
              <a:ext uri="{FF2B5EF4-FFF2-40B4-BE49-F238E27FC236}">
                <a16:creationId xmlns:a16="http://schemas.microsoft.com/office/drawing/2014/main" id="{9F6AE457-70A7-4AD4-BB06-2DCF299A7B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2513" y="6076950"/>
            <a:ext cx="936625" cy="160338"/>
          </a:xfrm>
          <a:prstGeom prst="rightArrow">
            <a:avLst>
              <a:gd name="adj1" fmla="val 50000"/>
              <a:gd name="adj2" fmla="val 146039"/>
            </a:avLst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kumimoji="0" lang="zh-CN" altLang="en-US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445" name="灯片编号占位符 1">
            <a:extLst>
              <a:ext uri="{FF2B5EF4-FFF2-40B4-BE49-F238E27FC236}">
                <a16:creationId xmlns:a16="http://schemas.microsoft.com/office/drawing/2014/main" id="{616C5FA7-7199-4DC3-A3F2-515A2560C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3473F82-AB64-4D9E-A98F-09B164E13A60}" type="slidenum">
              <a:rPr lang="en-US" altLang="zh-CN" b="0">
                <a:solidFill>
                  <a:srgbClr val="FF00FF"/>
                </a:solidFill>
                <a:latin typeface="宋体" panose="02010600030101010101" pitchFamily="2" charset="-122"/>
              </a:rPr>
              <a:pPr eaLnBrk="1" hangingPunct="1"/>
              <a:t>15</a:t>
            </a:fld>
            <a:r>
              <a:rPr lang="en-US" altLang="zh-CN" b="0">
                <a:solidFill>
                  <a:srgbClr val="FF00FF"/>
                </a:solidFill>
                <a:latin typeface="宋体" panose="02010600030101010101" pitchFamily="2" charset="-122"/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5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5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51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5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5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51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51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51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5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51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51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51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51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5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5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51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51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51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51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51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51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51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51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5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51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351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5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35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351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35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 nodeType="clickPar">
                      <p:stCondLst>
                        <p:cond delay="indefinite"/>
                      </p:stCondLst>
                      <p:childTnLst>
                        <p:par>
                          <p:cTn id="1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35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35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234" grpId="0"/>
      <p:bldP spid="351240" grpId="0"/>
      <p:bldP spid="351241" grpId="0" animBg="1"/>
      <p:bldP spid="351242" grpId="0"/>
      <p:bldP spid="351244" grpId="0" animBg="1"/>
      <p:bldP spid="351245" grpId="0" animBg="1"/>
      <p:bldP spid="351246" grpId="0" animBg="1"/>
      <p:bldP spid="351247" grpId="0"/>
      <p:bldP spid="351248" grpId="0"/>
      <p:bldP spid="351252" grpId="0"/>
      <p:bldP spid="351253" grpId="0" animBg="1"/>
      <p:bldP spid="351254" grpId="0" animBg="1"/>
      <p:bldP spid="351255" grpId="0"/>
      <p:bldP spid="351257" grpId="0"/>
      <p:bldP spid="351258" grpId="0" animBg="1"/>
      <p:bldP spid="351260" grpId="0"/>
      <p:bldP spid="351264" grpId="0" animBg="1"/>
      <p:bldP spid="351265" grpId="0"/>
      <p:bldP spid="35126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2258" name="Object 2">
            <a:extLst>
              <a:ext uri="{FF2B5EF4-FFF2-40B4-BE49-F238E27FC236}">
                <a16:creationId xmlns:a16="http://schemas.microsoft.com/office/drawing/2014/main" id="{A73B8FB2-706A-4D17-8035-5CE3E20898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11413" y="1341438"/>
          <a:ext cx="29083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2" name="公式" r:id="rId3" imgW="2876537" imgH="314427" progId="Equation.3">
                  <p:embed/>
                </p:oleObj>
              </mc:Choice>
              <mc:Fallback>
                <p:oleObj name="公式" r:id="rId3" imgW="2876537" imgH="314427" progId="Equation.3">
                  <p:embed/>
                  <p:pic>
                    <p:nvPicPr>
                      <p:cNvPr id="352258" name="Object 2">
                        <a:extLst>
                          <a:ext uri="{FF2B5EF4-FFF2-40B4-BE49-F238E27FC236}">
                            <a16:creationId xmlns:a16="http://schemas.microsoft.com/office/drawing/2014/main" id="{A73B8FB2-706A-4D17-8035-5CE3E208980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11413" y="1341438"/>
                        <a:ext cx="29083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2259" name="Rectangle 3">
            <a:extLst>
              <a:ext uri="{FF2B5EF4-FFF2-40B4-BE49-F238E27FC236}">
                <a16:creationId xmlns:a16="http://schemas.microsoft.com/office/drawing/2014/main" id="{EBAE6489-954F-4090-AF5A-0BA233C5E4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476250"/>
            <a:ext cx="7745412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第二级谱线与第三级谱线重叠部分各波长范围为</a:t>
            </a:r>
          </a:p>
        </p:txBody>
      </p:sp>
      <p:graphicFrame>
        <p:nvGraphicFramePr>
          <p:cNvPr id="352260" name="Object 3">
            <a:extLst>
              <a:ext uri="{FF2B5EF4-FFF2-40B4-BE49-F238E27FC236}">
                <a16:creationId xmlns:a16="http://schemas.microsoft.com/office/drawing/2014/main" id="{009A19FC-F4FE-4CF0-BF3C-07CA5C5E9C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33625" y="1989138"/>
          <a:ext cx="26670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3" name="公式" r:id="rId5" imgW="2638304" imgH="314427" progId="Equation.3">
                  <p:embed/>
                </p:oleObj>
              </mc:Choice>
              <mc:Fallback>
                <p:oleObj name="公式" r:id="rId5" imgW="2638304" imgH="314427" progId="Equation.3">
                  <p:embed/>
                  <p:pic>
                    <p:nvPicPr>
                      <p:cNvPr id="352260" name="Object 3">
                        <a:extLst>
                          <a:ext uri="{FF2B5EF4-FFF2-40B4-BE49-F238E27FC236}">
                            <a16:creationId xmlns:a16="http://schemas.microsoft.com/office/drawing/2014/main" id="{009A19FC-F4FE-4CF0-BF3C-07CA5C5E9C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3625" y="1989138"/>
                        <a:ext cx="26670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2261" name="Object 4">
            <a:extLst>
              <a:ext uri="{FF2B5EF4-FFF2-40B4-BE49-F238E27FC236}">
                <a16:creationId xmlns:a16="http://schemas.microsoft.com/office/drawing/2014/main" id="{828F65B3-8A95-49B0-9D50-89D8CCDC797F}"/>
              </a:ext>
            </a:extLst>
          </p:cNvPr>
          <p:cNvGraphicFramePr>
            <a:graphicFrameLocks/>
          </p:cNvGraphicFramePr>
          <p:nvPr/>
        </p:nvGraphicFramePr>
        <p:xfrm>
          <a:off x="2268538" y="3352800"/>
          <a:ext cx="15367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4" name="公式" r:id="rId7" imgW="1504937" imgH="695291" progId="Equation.3">
                  <p:embed/>
                </p:oleObj>
              </mc:Choice>
              <mc:Fallback>
                <p:oleObj name="公式" r:id="rId7" imgW="1504937" imgH="695291" progId="Equation.3">
                  <p:embed/>
                  <p:pic>
                    <p:nvPicPr>
                      <p:cNvPr id="352261" name="Object 4">
                        <a:extLst>
                          <a:ext uri="{FF2B5EF4-FFF2-40B4-BE49-F238E27FC236}">
                            <a16:creationId xmlns:a16="http://schemas.microsoft.com/office/drawing/2014/main" id="{828F65B3-8A95-49B0-9D50-89D8CCDC797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8538" y="3352800"/>
                        <a:ext cx="15367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2262" name="Object 5">
            <a:extLst>
              <a:ext uri="{FF2B5EF4-FFF2-40B4-BE49-F238E27FC236}">
                <a16:creationId xmlns:a16="http://schemas.microsoft.com/office/drawing/2014/main" id="{93979215-8ED0-4923-83FE-1F85FE6F59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27313" y="4167188"/>
          <a:ext cx="4675187" cy="74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5" name="公式" r:id="rId9" imgW="5181498" imgH="799998" progId="Equation.3">
                  <p:embed/>
                </p:oleObj>
              </mc:Choice>
              <mc:Fallback>
                <p:oleObj name="公式" r:id="rId9" imgW="5181498" imgH="799998" progId="Equation.3">
                  <p:embed/>
                  <p:pic>
                    <p:nvPicPr>
                      <p:cNvPr id="352262" name="Object 5">
                        <a:extLst>
                          <a:ext uri="{FF2B5EF4-FFF2-40B4-BE49-F238E27FC236}">
                            <a16:creationId xmlns:a16="http://schemas.microsoft.com/office/drawing/2014/main" id="{93979215-8ED0-4923-83FE-1F85FE6F594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27313" y="4167188"/>
                        <a:ext cx="4675187" cy="741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2263" name="Rectangle 7">
            <a:extLst>
              <a:ext uri="{FF2B5EF4-FFF2-40B4-BE49-F238E27FC236}">
                <a16:creationId xmlns:a16="http://schemas.microsoft.com/office/drawing/2014/main" id="{29978C05-313C-4D11-AAE7-1F4BBF23F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6138" y="2663825"/>
            <a:ext cx="7254875" cy="490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 pitchFamily="49" charset="-122"/>
              </a:rPr>
              <a:t>第二级谱线与第三级谱线重叠部分的宽度为</a:t>
            </a:r>
          </a:p>
        </p:txBody>
      </p:sp>
      <p:graphicFrame>
        <p:nvGraphicFramePr>
          <p:cNvPr id="352264" name="Object 6">
            <a:extLst>
              <a:ext uri="{FF2B5EF4-FFF2-40B4-BE49-F238E27FC236}">
                <a16:creationId xmlns:a16="http://schemas.microsoft.com/office/drawing/2014/main" id="{DF8022AE-0E08-4B94-8217-B36282458B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71763" y="5318125"/>
          <a:ext cx="16129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56" name="公式" r:id="rId11" imgW="1581086" imgH="314427" progId="Equation.3">
                  <p:embed/>
                </p:oleObj>
              </mc:Choice>
              <mc:Fallback>
                <p:oleObj name="公式" r:id="rId11" imgW="1581086" imgH="314427" progId="Equation.3">
                  <p:embed/>
                  <p:pic>
                    <p:nvPicPr>
                      <p:cNvPr id="352264" name="Object 6">
                        <a:extLst>
                          <a:ext uri="{FF2B5EF4-FFF2-40B4-BE49-F238E27FC236}">
                            <a16:creationId xmlns:a16="http://schemas.microsoft.com/office/drawing/2014/main" id="{DF8022AE-0E08-4B94-8217-B36282458B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71763" y="5318125"/>
                        <a:ext cx="16129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41" name="灯片编号占位符 1">
            <a:extLst>
              <a:ext uri="{FF2B5EF4-FFF2-40B4-BE49-F238E27FC236}">
                <a16:creationId xmlns:a16="http://schemas.microsoft.com/office/drawing/2014/main" id="{F2628A14-1343-4F79-B812-26EE499F96DF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85DED3C-1BC5-4589-955B-0BA572E2F1C3}" type="slidenum">
              <a:rPr lang="en-US" altLang="zh-CN" b="0">
                <a:solidFill>
                  <a:srgbClr val="FF00FF"/>
                </a:solidFill>
              </a:rPr>
              <a:pPr eaLnBrk="1" hangingPunct="1"/>
              <a:t>16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2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2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52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52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52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52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52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2259" grpId="0"/>
      <p:bldP spid="35226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2">
            <a:extLst>
              <a:ext uri="{FF2B5EF4-FFF2-40B4-BE49-F238E27FC236}">
                <a16:creationId xmlns:a16="http://schemas.microsoft.com/office/drawing/2014/main" id="{1ABF3744-0EA8-491B-A5B0-9BC1FB1360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875" y="285750"/>
            <a:ext cx="4572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 sz="2800">
                <a:solidFill>
                  <a:srgbClr val="66FF33"/>
                </a:solidFill>
                <a:latin typeface="宋体" panose="02010600030101010101" pitchFamily="2" charset="-122"/>
              </a:rPr>
              <a:t>§</a:t>
            </a:r>
            <a:r>
              <a:rPr lang="en-US" altLang="zh-CN" sz="2800">
                <a:solidFill>
                  <a:srgbClr val="66FF33"/>
                </a:solidFill>
              </a:rPr>
              <a:t>14.4</a:t>
            </a:r>
            <a:r>
              <a:rPr lang="en-US" altLang="zh-CN" sz="2800">
                <a:solidFill>
                  <a:srgbClr val="66FF33"/>
                </a:solidFill>
                <a:latin typeface="宋体" panose="02010600030101010101" pitchFamily="2" charset="-122"/>
              </a:rPr>
              <a:t>  </a:t>
            </a:r>
            <a:r>
              <a:rPr lang="zh-CN" altLang="en-US" sz="280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光程与光程差</a:t>
            </a:r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325A3DEB-A0DE-48A7-A19B-D3FAD9A48D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9775" y="850900"/>
            <a:ext cx="79248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设 </a:t>
            </a:r>
            <a:r>
              <a:rPr lang="en-US" altLang="zh-CN" i="1">
                <a:solidFill>
                  <a:srgbClr val="66FFFF"/>
                </a:solidFill>
              </a:rPr>
              <a:t>t </a:t>
            </a:r>
            <a:r>
              <a:rPr lang="zh-CN" altLang="en-US">
                <a:solidFill>
                  <a:schemeClr val="bg1"/>
                </a:solidFill>
              </a:rPr>
              <a:t>时间内光波在介质中传播的</a:t>
            </a:r>
            <a:r>
              <a:rPr lang="zh-CN" altLang="en-US">
                <a:solidFill>
                  <a:srgbClr val="66FFFF"/>
                </a:solidFill>
              </a:rPr>
              <a:t>路程</a:t>
            </a:r>
            <a:r>
              <a:rPr lang="zh-CN" altLang="en-US">
                <a:solidFill>
                  <a:schemeClr val="bg1"/>
                </a:solidFill>
              </a:rPr>
              <a:t>为 </a:t>
            </a:r>
            <a:r>
              <a:rPr lang="en-US" altLang="zh-CN" i="1">
                <a:solidFill>
                  <a:srgbClr val="66FFFF"/>
                </a:solidFill>
              </a:rPr>
              <a:t>r</a:t>
            </a:r>
            <a:r>
              <a:rPr lang="en-US" altLang="zh-CN">
                <a:solidFill>
                  <a:schemeClr val="bg1"/>
                </a:solidFill>
              </a:rPr>
              <a:t>, </a:t>
            </a:r>
            <a:r>
              <a:rPr lang="zh-CN" altLang="en-US">
                <a:solidFill>
                  <a:schemeClr val="bg1"/>
                </a:solidFill>
              </a:rPr>
              <a:t>则相应在</a:t>
            </a:r>
            <a:r>
              <a:rPr lang="zh-CN" altLang="en-US">
                <a:solidFill>
                  <a:srgbClr val="66FFFF"/>
                </a:solidFill>
              </a:rPr>
              <a:t>真空中</a:t>
            </a:r>
            <a:r>
              <a:rPr lang="zh-CN" altLang="en-US">
                <a:solidFill>
                  <a:schemeClr val="bg1"/>
                </a:solidFill>
              </a:rPr>
              <a:t>传播的</a:t>
            </a:r>
            <a:r>
              <a:rPr lang="zh-CN" altLang="en-US">
                <a:solidFill>
                  <a:srgbClr val="66FFFF"/>
                </a:solidFill>
              </a:rPr>
              <a:t>路程</a:t>
            </a:r>
            <a:r>
              <a:rPr lang="zh-CN" altLang="en-US">
                <a:solidFill>
                  <a:schemeClr val="bg1"/>
                </a:solidFill>
              </a:rPr>
              <a:t>应为 </a:t>
            </a:r>
          </a:p>
        </p:txBody>
      </p:sp>
      <p:graphicFrame>
        <p:nvGraphicFramePr>
          <p:cNvPr id="24580" name="Object 4">
            <a:extLst>
              <a:ext uri="{FF2B5EF4-FFF2-40B4-BE49-F238E27FC236}">
                <a16:creationId xmlns:a16="http://schemas.microsoft.com/office/drawing/2014/main" id="{56771DFE-5DF7-4E09-AE44-C998D13534E8}"/>
              </a:ext>
            </a:extLst>
          </p:cNvPr>
          <p:cNvGraphicFramePr>
            <a:graphicFrameLocks/>
          </p:cNvGraphicFramePr>
          <p:nvPr/>
        </p:nvGraphicFramePr>
        <p:xfrm>
          <a:off x="3500438" y="1285875"/>
          <a:ext cx="2260600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76" name="公式" r:id="rId3" imgW="2228812" imgH="799998" progId="Equation.3">
                  <p:embed/>
                </p:oleObj>
              </mc:Choice>
              <mc:Fallback>
                <p:oleObj name="公式" r:id="rId3" imgW="2228812" imgH="799998" progId="Equation.3">
                  <p:embed/>
                  <p:pic>
                    <p:nvPicPr>
                      <p:cNvPr id="24580" name="Object 4">
                        <a:extLst>
                          <a:ext uri="{FF2B5EF4-FFF2-40B4-BE49-F238E27FC236}">
                            <a16:creationId xmlns:a16="http://schemas.microsoft.com/office/drawing/2014/main" id="{56771DFE-5DF7-4E09-AE44-C998D13534E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00438" y="1285875"/>
                        <a:ext cx="2260600" cy="823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1" name="Object 5">
            <a:extLst>
              <a:ext uri="{FF2B5EF4-FFF2-40B4-BE49-F238E27FC236}">
                <a16:creationId xmlns:a16="http://schemas.microsoft.com/office/drawing/2014/main" id="{B20A2155-A080-408C-9C05-A1D267AB15F9}"/>
              </a:ext>
            </a:extLst>
          </p:cNvPr>
          <p:cNvGraphicFramePr>
            <a:graphicFrameLocks/>
          </p:cNvGraphicFramePr>
          <p:nvPr/>
        </p:nvGraphicFramePr>
        <p:xfrm>
          <a:off x="4286250" y="3175000"/>
          <a:ext cx="2349500" cy="827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77" name="公式" r:id="rId5" imgW="2324227" imgH="799998" progId="Equation.3">
                  <p:embed/>
                </p:oleObj>
              </mc:Choice>
              <mc:Fallback>
                <p:oleObj name="公式" r:id="rId5" imgW="2324227" imgH="799998" progId="Equation.3">
                  <p:embed/>
                  <p:pic>
                    <p:nvPicPr>
                      <p:cNvPr id="24581" name="Object 5">
                        <a:extLst>
                          <a:ext uri="{FF2B5EF4-FFF2-40B4-BE49-F238E27FC236}">
                            <a16:creationId xmlns:a16="http://schemas.microsoft.com/office/drawing/2014/main" id="{B20A2155-A080-408C-9C05-A1D267AB15F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86250" y="3175000"/>
                        <a:ext cx="2349500" cy="827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2" name="Object 6">
            <a:extLst>
              <a:ext uri="{FF2B5EF4-FFF2-40B4-BE49-F238E27FC236}">
                <a16:creationId xmlns:a16="http://schemas.microsoft.com/office/drawing/2014/main" id="{F62CDEF6-8EE1-4366-8E9E-B11A60AE05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29063" y="2208213"/>
          <a:ext cx="1176337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78" name="公式" r:id="rId7" imgW="618978" imgH="361882" progId="Equation.3">
                  <p:embed/>
                </p:oleObj>
              </mc:Choice>
              <mc:Fallback>
                <p:oleObj name="公式" r:id="rId7" imgW="618978" imgH="361882" progId="Equation.3">
                  <p:embed/>
                  <p:pic>
                    <p:nvPicPr>
                      <p:cNvPr id="24582" name="Object 6">
                        <a:extLst>
                          <a:ext uri="{FF2B5EF4-FFF2-40B4-BE49-F238E27FC236}">
                            <a16:creationId xmlns:a16="http://schemas.microsoft.com/office/drawing/2014/main" id="{F62CDEF6-8EE1-4366-8E9E-B11A60AE05B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29063" y="2208213"/>
                        <a:ext cx="1176337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3" name="Object 7">
            <a:extLst>
              <a:ext uri="{FF2B5EF4-FFF2-40B4-BE49-F238E27FC236}">
                <a16:creationId xmlns:a16="http://schemas.microsoft.com/office/drawing/2014/main" id="{78298E0C-1248-4F24-8682-E25F0AA7C95E}"/>
              </a:ext>
            </a:extLst>
          </p:cNvPr>
          <p:cNvGraphicFramePr>
            <a:graphicFrameLocks/>
          </p:cNvGraphicFramePr>
          <p:nvPr/>
        </p:nvGraphicFramePr>
        <p:xfrm>
          <a:off x="1881188" y="3178175"/>
          <a:ext cx="1774825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79" name="公式" r:id="rId9" imgW="1752651" imgH="799998" progId="Equation.3">
                  <p:embed/>
                </p:oleObj>
              </mc:Choice>
              <mc:Fallback>
                <p:oleObj name="公式" r:id="rId9" imgW="1752651" imgH="799998" progId="Equation.3">
                  <p:embed/>
                  <p:pic>
                    <p:nvPicPr>
                      <p:cNvPr id="24583" name="Object 7">
                        <a:extLst>
                          <a:ext uri="{FF2B5EF4-FFF2-40B4-BE49-F238E27FC236}">
                            <a16:creationId xmlns:a16="http://schemas.microsoft.com/office/drawing/2014/main" id="{78298E0C-1248-4F24-8682-E25F0AA7C95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1188" y="3178175"/>
                        <a:ext cx="1774825" cy="82391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00CC99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4" name="Text Box 8">
            <a:extLst>
              <a:ext uri="{FF2B5EF4-FFF2-40B4-BE49-F238E27FC236}">
                <a16:creationId xmlns:a16="http://schemas.microsoft.com/office/drawing/2014/main" id="{F5CB0778-35B1-4EC5-AE16-E9485408D0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75" y="5045075"/>
            <a:ext cx="7704138" cy="1598613"/>
          </a:xfrm>
          <a:prstGeom prst="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光程是一个折合量，在相位改变相同的条件下，把光在介质中传播的路程折合为光在真空中传播的相应路程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  <a:p>
            <a:pPr algn="ctr">
              <a:lnSpc>
                <a:spcPct val="125000"/>
              </a:lnSpc>
              <a:spcBef>
                <a:spcPct val="50000"/>
              </a:spcBef>
              <a:defRPr/>
            </a:pPr>
            <a:endParaRPr lang="zh-CN" altLang="en-US" dirty="0">
              <a:solidFill>
                <a:schemeClr val="bg1"/>
              </a:solidFill>
              <a:latin typeface="楷体" pitchFamily="49" charset="-122"/>
              <a:ea typeface="楷体" pitchFamily="49" charset="-122"/>
            </a:endParaRPr>
          </a:p>
        </p:txBody>
      </p:sp>
      <p:sp>
        <p:nvSpPr>
          <p:cNvPr id="24585" name="Text Box 9">
            <a:extLst>
              <a:ext uri="{FF2B5EF4-FFF2-40B4-BE49-F238E27FC236}">
                <a16:creationId xmlns:a16="http://schemas.microsoft.com/office/drawing/2014/main" id="{26CA7769-5186-4A52-B67D-3F27769159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763" y="2357438"/>
            <a:ext cx="3733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相位的改变是相同的 </a:t>
            </a:r>
          </a:p>
        </p:txBody>
      </p:sp>
      <p:sp>
        <p:nvSpPr>
          <p:cNvPr id="24586" name="AutoShape 10">
            <a:extLst>
              <a:ext uri="{FF2B5EF4-FFF2-40B4-BE49-F238E27FC236}">
                <a16:creationId xmlns:a16="http://schemas.microsoft.com/office/drawing/2014/main" id="{3E4A46FE-E16F-4243-A9AB-D92A8A018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6613" y="3246438"/>
            <a:ext cx="1008062" cy="720725"/>
          </a:xfrm>
          <a:prstGeom prst="wedgeRectCallout">
            <a:avLst>
              <a:gd name="adj1" fmla="val -106537"/>
              <a:gd name="adj2" fmla="val -25551"/>
            </a:avLst>
          </a:prstGeom>
          <a:noFill/>
          <a:ln w="9525">
            <a:solidFill>
              <a:srgbClr val="66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真空中光波长 </a:t>
            </a:r>
          </a:p>
        </p:txBody>
      </p:sp>
      <p:sp>
        <p:nvSpPr>
          <p:cNvPr id="24587" name="Text Box 11">
            <a:extLst>
              <a:ext uri="{FF2B5EF4-FFF2-40B4-BE49-F238E27FC236}">
                <a16:creationId xmlns:a16="http://schemas.microsoft.com/office/drawing/2014/main" id="{089AD0CD-F40A-4FD2-A990-A031B72BB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313" y="3328988"/>
            <a:ext cx="1079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dirty="0">
                <a:solidFill>
                  <a:srgbClr val="FFFF00"/>
                </a:solidFill>
              </a:rPr>
              <a:t>光程</a:t>
            </a:r>
          </a:p>
        </p:txBody>
      </p:sp>
      <p:sp>
        <p:nvSpPr>
          <p:cNvPr id="12" name="Text Box 41">
            <a:extLst>
              <a:ext uri="{FF2B5EF4-FFF2-40B4-BE49-F238E27FC236}">
                <a16:creationId xmlns:a16="http://schemas.microsoft.com/office/drawing/2014/main" id="{63C4C9A1-8AF0-4DCE-BDEA-FD14C4C5B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238" y="4032250"/>
            <a:ext cx="7924800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  <a:defRPr/>
            </a:pPr>
            <a:r>
              <a:rPr lang="zh-CN" altLang="en-US" dirty="0">
                <a:solidFill>
                  <a:srgbClr val="FFFF00"/>
                </a:solidFill>
                <a:latin typeface="+mj-ea"/>
                <a:ea typeface="+mj-ea"/>
              </a:rPr>
              <a:t>物理意义：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光波在介质中传播的路程为</a:t>
            </a:r>
            <a:r>
              <a:rPr lang="zh-CN" altLang="en-US" dirty="0">
                <a:solidFill>
                  <a:srgbClr val="FFFF00"/>
                </a:solidFill>
                <a:latin typeface="+mn-lt"/>
                <a:ea typeface="+mj-ea"/>
              </a:rPr>
              <a:t> </a:t>
            </a:r>
            <a:r>
              <a:rPr lang="en-US" altLang="zh-CN" i="1" dirty="0">
                <a:solidFill>
                  <a:srgbClr val="FFFF00"/>
                </a:solidFill>
                <a:latin typeface="+mn-lt"/>
                <a:ea typeface="+mj-ea"/>
              </a:rPr>
              <a:t>r</a:t>
            </a:r>
            <a:r>
              <a:rPr lang="en-US" altLang="zh-CN" dirty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相当于光在真空中传播的路程为</a:t>
            </a:r>
            <a:r>
              <a:rPr lang="zh-CN" altLang="en-US" dirty="0">
                <a:solidFill>
                  <a:srgbClr val="FFFF00"/>
                </a:solidFill>
                <a:latin typeface="+mn-lt"/>
                <a:ea typeface="+mj-ea"/>
              </a:rPr>
              <a:t> </a:t>
            </a:r>
            <a:r>
              <a:rPr lang="en-US" altLang="zh-CN" i="1" dirty="0">
                <a:solidFill>
                  <a:srgbClr val="FFFF00"/>
                </a:solidFill>
                <a:latin typeface="+mn-lt"/>
                <a:ea typeface="+mj-ea"/>
              </a:rPr>
              <a:t>nr </a:t>
            </a:r>
            <a:r>
              <a:rPr lang="zh-CN" altLang="en-US" dirty="0">
                <a:solidFill>
                  <a:schemeClr val="bg1"/>
                </a:solidFill>
                <a:latin typeface="+mj-ea"/>
                <a:ea typeface="+mj-ea"/>
              </a:rPr>
              <a:t>引起的相位变化相同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2942605-2CB4-4867-8D41-92F6D70CFB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813" y="6000750"/>
            <a:ext cx="7643812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  <a:spcBef>
                <a:spcPct val="50000"/>
              </a:spcBef>
              <a:defRPr/>
            </a:pPr>
            <a:r>
              <a:rPr lang="zh-CN" altLang="en-US" dirty="0">
                <a:solidFill>
                  <a:srgbClr val="FF0000"/>
                </a:solidFill>
                <a:latin typeface="+mn-ea"/>
                <a:ea typeface="+mn-ea"/>
              </a:rPr>
              <a:t>优点：</a:t>
            </a:r>
            <a:r>
              <a:rPr lang="zh-CN" altLang="en-US" dirty="0">
                <a:solidFill>
                  <a:srgbClr val="FFFF00"/>
                </a:solidFill>
                <a:latin typeface="+mn-ea"/>
                <a:ea typeface="+mn-ea"/>
              </a:rPr>
              <a:t>可以统一用光在真空中的波长来计算相位变化</a:t>
            </a:r>
          </a:p>
        </p:txBody>
      </p:sp>
      <p:sp>
        <p:nvSpPr>
          <p:cNvPr id="15" name="右弧形箭头 14">
            <a:extLst>
              <a:ext uri="{FF2B5EF4-FFF2-40B4-BE49-F238E27FC236}">
                <a16:creationId xmlns:a16="http://schemas.microsoft.com/office/drawing/2014/main" id="{C7FEE713-5D38-48B6-A566-3230E7962EA3}"/>
              </a:ext>
            </a:extLst>
          </p:cNvPr>
          <p:cNvSpPr>
            <a:spLocks noChangeArrowheads="1"/>
          </p:cNvSpPr>
          <p:nvPr/>
        </p:nvSpPr>
        <p:spPr bwMode="auto">
          <a:xfrm rot="354687" flipV="1">
            <a:off x="6746875" y="2547938"/>
            <a:ext cx="500063" cy="785812"/>
          </a:xfrm>
          <a:prstGeom prst="curvedLeftArrow">
            <a:avLst>
              <a:gd name="adj1" fmla="val 25005"/>
              <a:gd name="adj2" fmla="val 50002"/>
              <a:gd name="adj3" fmla="val 36093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19471" name="灯片编号占位符 1">
            <a:extLst>
              <a:ext uri="{FF2B5EF4-FFF2-40B4-BE49-F238E27FC236}">
                <a16:creationId xmlns:a16="http://schemas.microsoft.com/office/drawing/2014/main" id="{CE6AA4F3-0BAF-4D72-A144-4B24C15AFE0B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8E2A3055-7FAF-476C-AB74-0312B8F9CD5E}" type="slidenum">
              <a:rPr lang="en-US" altLang="zh-CN" b="0">
                <a:solidFill>
                  <a:srgbClr val="FF00FF"/>
                </a:solidFill>
              </a:rPr>
              <a:pPr eaLnBrk="1" hangingPunct="1"/>
              <a:t>17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graphicFrame>
        <p:nvGraphicFramePr>
          <p:cNvPr id="2" name="Object 17">
            <a:extLst>
              <a:ext uri="{FF2B5EF4-FFF2-40B4-BE49-F238E27FC236}">
                <a16:creationId xmlns:a16="http://schemas.microsoft.com/office/drawing/2014/main" id="{60AC0092-6C85-46DE-B5D4-BE63D50952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48313" y="2214563"/>
          <a:ext cx="1266825" cy="773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80" name="公式" r:id="rId11" imgW="685953" imgH="400152" progId="Equation.3">
                  <p:embed/>
                </p:oleObj>
              </mc:Choice>
              <mc:Fallback>
                <p:oleObj name="公式" r:id="rId11" imgW="685953" imgH="400152" progId="Equation.3">
                  <p:embed/>
                  <p:pic>
                    <p:nvPicPr>
                      <p:cNvPr id="2" name="Object 17">
                        <a:extLst>
                          <a:ext uri="{FF2B5EF4-FFF2-40B4-BE49-F238E27FC236}">
                            <a16:creationId xmlns:a16="http://schemas.microsoft.com/office/drawing/2014/main" id="{60AC0092-6C85-46DE-B5D4-BE63D50952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8313" y="2214563"/>
                        <a:ext cx="1266825" cy="773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组合 19">
            <a:extLst>
              <a:ext uri="{FF2B5EF4-FFF2-40B4-BE49-F238E27FC236}">
                <a16:creationId xmlns:a16="http://schemas.microsoft.com/office/drawing/2014/main" id="{1F91B38F-7211-4339-A747-46F21C7F5522}"/>
              </a:ext>
            </a:extLst>
          </p:cNvPr>
          <p:cNvGrpSpPr>
            <a:grpSpLocks/>
          </p:cNvGrpSpPr>
          <p:nvPr/>
        </p:nvGrpSpPr>
        <p:grpSpPr bwMode="auto">
          <a:xfrm>
            <a:off x="5143500" y="2555875"/>
            <a:ext cx="357188" cy="73025"/>
            <a:chOff x="7572396" y="2071678"/>
            <a:chExt cx="357190" cy="73026"/>
          </a:xfrm>
        </p:grpSpPr>
        <p:cxnSp>
          <p:nvCxnSpPr>
            <p:cNvPr id="19474" name="直接连接符 17">
              <a:extLst>
                <a:ext uri="{FF2B5EF4-FFF2-40B4-BE49-F238E27FC236}">
                  <a16:creationId xmlns:a16="http://schemas.microsoft.com/office/drawing/2014/main" id="{F47EBD66-FEEF-409E-B6B3-BC73D628461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572396" y="2071678"/>
              <a:ext cx="357190" cy="1588"/>
            </a:xfrm>
            <a:prstGeom prst="line">
              <a:avLst/>
            </a:prstGeom>
            <a:noFill/>
            <a:ln w="3175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475" name="直接连接符 18">
              <a:extLst>
                <a:ext uri="{FF2B5EF4-FFF2-40B4-BE49-F238E27FC236}">
                  <a16:creationId xmlns:a16="http://schemas.microsoft.com/office/drawing/2014/main" id="{3FC27A8D-C099-4DDF-9BFC-C1108BF44E6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7572396" y="2143116"/>
              <a:ext cx="357190" cy="1588"/>
            </a:xfrm>
            <a:prstGeom prst="line">
              <a:avLst/>
            </a:prstGeom>
            <a:noFill/>
            <a:ln w="3175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4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5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45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4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8" grpId="0" autoUpdateAnimBg="0"/>
      <p:bldP spid="24579" grpId="0" autoUpdateAnimBg="0"/>
      <p:bldP spid="24584" grpId="0" animBg="1" autoUpdateAnimBg="0"/>
      <p:bldP spid="24585" grpId="0" autoUpdateAnimBg="0"/>
      <p:bldP spid="24586" grpId="0" animBg="1" autoUpdateAnimBg="0"/>
      <p:bldP spid="24587" grpId="0"/>
      <p:bldP spid="12" grpId="0" autoUpdateAnimBg="0"/>
      <p:bldP spid="14" grpId="0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2">
            <a:extLst>
              <a:ext uri="{FF2B5EF4-FFF2-40B4-BE49-F238E27FC236}">
                <a16:creationId xmlns:a16="http://schemas.microsoft.com/office/drawing/2014/main" id="{A8246EEF-E351-460B-8F19-F09ACF09F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2000250"/>
            <a:ext cx="34290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dirty="0">
                <a:solidFill>
                  <a:srgbClr val="FFFF00"/>
                </a:solidFill>
                <a:latin typeface="+mn-ea"/>
                <a:ea typeface="+mn-ea"/>
              </a:rPr>
              <a:t>由光程差计算</a:t>
            </a:r>
            <a:r>
              <a:rPr kumimoji="0" lang="zh-CN" altLang="en-US" dirty="0">
                <a:solidFill>
                  <a:schemeClr val="bg1"/>
                </a:solidFill>
                <a:latin typeface="+mn-ea"/>
                <a:ea typeface="+mn-ea"/>
              </a:rPr>
              <a:t>相位差</a:t>
            </a:r>
            <a:endParaRPr lang="zh-CN" altLang="en-US" dirty="0">
              <a:solidFill>
                <a:srgbClr val="FFFF00"/>
              </a:solidFill>
              <a:latin typeface="+mn-ea"/>
              <a:ea typeface="+mn-ea"/>
            </a:endParaRP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D46B9A07-9FAB-4BBB-A88D-30C181AD4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9175" y="2271713"/>
            <a:ext cx="3313113" cy="1584325"/>
          </a:xfrm>
          <a:prstGeom prst="rect">
            <a:avLst/>
          </a:prstGeom>
          <a:solidFill>
            <a:schemeClr val="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5604" name="Line 4">
            <a:extLst>
              <a:ext uri="{FF2B5EF4-FFF2-40B4-BE49-F238E27FC236}">
                <a16:creationId xmlns:a16="http://schemas.microsoft.com/office/drawing/2014/main" id="{33A23CFA-AEDB-48C1-8DC8-FD82A48BFCCB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9713" y="2605088"/>
            <a:ext cx="2441575" cy="809625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5" name="Line 5">
            <a:extLst>
              <a:ext uri="{FF2B5EF4-FFF2-40B4-BE49-F238E27FC236}">
                <a16:creationId xmlns:a16="http://schemas.microsoft.com/office/drawing/2014/main" id="{21EFE697-E202-4216-8A79-85483A791B2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26063" y="3381375"/>
            <a:ext cx="2414587" cy="47625"/>
          </a:xfrm>
          <a:prstGeom prst="line">
            <a:avLst/>
          </a:prstGeom>
          <a:noFill/>
          <a:ln w="38100">
            <a:solidFill>
              <a:srgbClr val="00FF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06" name="Rectangle 6">
            <a:extLst>
              <a:ext uri="{FF2B5EF4-FFF2-40B4-BE49-F238E27FC236}">
                <a16:creationId xmlns:a16="http://schemas.microsoft.com/office/drawing/2014/main" id="{308A1216-14D0-414F-B8A7-ADE7C6158E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2488" y="3159125"/>
            <a:ext cx="944562" cy="388938"/>
          </a:xfrm>
          <a:prstGeom prst="rect">
            <a:avLst/>
          </a:prstGeom>
          <a:solidFill>
            <a:srgbClr val="FFCC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25607" name="Object 7">
            <a:extLst>
              <a:ext uri="{FF2B5EF4-FFF2-40B4-BE49-F238E27FC236}">
                <a16:creationId xmlns:a16="http://schemas.microsoft.com/office/drawing/2014/main" id="{3200B97D-B934-4E00-BFBB-538C1B52740F}"/>
              </a:ext>
            </a:extLst>
          </p:cNvPr>
          <p:cNvGraphicFramePr>
            <a:graphicFrameLocks/>
          </p:cNvGraphicFramePr>
          <p:nvPr/>
        </p:nvGraphicFramePr>
        <p:xfrm>
          <a:off x="5053013" y="2371725"/>
          <a:ext cx="242887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78" name="公式" r:id="rId3" imgW="276155" imgH="390661" progId="Equation.3">
                  <p:embed/>
                </p:oleObj>
              </mc:Choice>
              <mc:Fallback>
                <p:oleObj name="公式" r:id="rId3" imgW="276155" imgH="390661" progId="Equation.3">
                  <p:embed/>
                  <p:pic>
                    <p:nvPicPr>
                      <p:cNvPr id="25607" name="Object 7">
                        <a:extLst>
                          <a:ext uri="{FF2B5EF4-FFF2-40B4-BE49-F238E27FC236}">
                            <a16:creationId xmlns:a16="http://schemas.microsoft.com/office/drawing/2014/main" id="{3200B97D-B934-4E00-BFBB-538C1B52740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53013" y="2371725"/>
                        <a:ext cx="242887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8" name="Object 8">
            <a:extLst>
              <a:ext uri="{FF2B5EF4-FFF2-40B4-BE49-F238E27FC236}">
                <a16:creationId xmlns:a16="http://schemas.microsoft.com/office/drawing/2014/main" id="{1B47FF0C-836D-47D0-A455-20381A845464}"/>
              </a:ext>
            </a:extLst>
          </p:cNvPr>
          <p:cNvGraphicFramePr>
            <a:graphicFrameLocks/>
          </p:cNvGraphicFramePr>
          <p:nvPr/>
        </p:nvGraphicFramePr>
        <p:xfrm>
          <a:off x="5010150" y="3219450"/>
          <a:ext cx="274638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79" name="公式" r:id="rId5" imgW="314382" imgH="390661" progId="Equation.3">
                  <p:embed/>
                </p:oleObj>
              </mc:Choice>
              <mc:Fallback>
                <p:oleObj name="公式" r:id="rId5" imgW="314382" imgH="390661" progId="Equation.3">
                  <p:embed/>
                  <p:pic>
                    <p:nvPicPr>
                      <p:cNvPr id="25608" name="Object 8">
                        <a:extLst>
                          <a:ext uri="{FF2B5EF4-FFF2-40B4-BE49-F238E27FC236}">
                            <a16:creationId xmlns:a16="http://schemas.microsoft.com/office/drawing/2014/main" id="{1B47FF0C-836D-47D0-A455-20381A84546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10150" y="3219450"/>
                        <a:ext cx="274638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09" name="Object 9">
            <a:extLst>
              <a:ext uri="{FF2B5EF4-FFF2-40B4-BE49-F238E27FC236}">
                <a16:creationId xmlns:a16="http://schemas.microsoft.com/office/drawing/2014/main" id="{B0C01296-F9B1-497C-97C4-2C2025396377}"/>
              </a:ext>
            </a:extLst>
          </p:cNvPr>
          <p:cNvGraphicFramePr>
            <a:graphicFrameLocks/>
          </p:cNvGraphicFramePr>
          <p:nvPr/>
        </p:nvGraphicFramePr>
        <p:xfrm>
          <a:off x="7578725" y="2449513"/>
          <a:ext cx="233363" cy="26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0" name="公式" r:id="rId7" imgW="266675" imgH="304936" progId="Equation.3">
                  <p:embed/>
                </p:oleObj>
              </mc:Choice>
              <mc:Fallback>
                <p:oleObj name="公式" r:id="rId7" imgW="266675" imgH="304936" progId="Equation.3">
                  <p:embed/>
                  <p:pic>
                    <p:nvPicPr>
                      <p:cNvPr id="25609" name="Object 9">
                        <a:extLst>
                          <a:ext uri="{FF2B5EF4-FFF2-40B4-BE49-F238E27FC236}">
                            <a16:creationId xmlns:a16="http://schemas.microsoft.com/office/drawing/2014/main" id="{B0C01296-F9B1-497C-97C4-2C202539637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8725" y="2449513"/>
                        <a:ext cx="233363" cy="263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10" name="Object 10">
            <a:extLst>
              <a:ext uri="{FF2B5EF4-FFF2-40B4-BE49-F238E27FC236}">
                <a16:creationId xmlns:a16="http://schemas.microsoft.com/office/drawing/2014/main" id="{1E2BCB5F-EEB5-43A4-8E59-C5C61E361E6D}"/>
              </a:ext>
            </a:extLst>
          </p:cNvPr>
          <p:cNvGraphicFramePr>
            <a:graphicFrameLocks/>
          </p:cNvGraphicFramePr>
          <p:nvPr/>
        </p:nvGraphicFramePr>
        <p:xfrm>
          <a:off x="6337300" y="3260725"/>
          <a:ext cx="215900" cy="227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1" name="公式" r:id="rId9" imgW="190525" imgH="199923" progId="Equation.3">
                  <p:embed/>
                </p:oleObj>
              </mc:Choice>
              <mc:Fallback>
                <p:oleObj name="公式" r:id="rId9" imgW="190525" imgH="199923" progId="Equation.3">
                  <p:embed/>
                  <p:pic>
                    <p:nvPicPr>
                      <p:cNvPr id="25610" name="Object 10">
                        <a:extLst>
                          <a:ext uri="{FF2B5EF4-FFF2-40B4-BE49-F238E27FC236}">
                            <a16:creationId xmlns:a16="http://schemas.microsoft.com/office/drawing/2014/main" id="{1E2BCB5F-EEB5-43A4-8E59-C5C61E361E6D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7300" y="3260725"/>
                        <a:ext cx="215900" cy="227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11" name="Object 11">
            <a:extLst>
              <a:ext uri="{FF2B5EF4-FFF2-40B4-BE49-F238E27FC236}">
                <a16:creationId xmlns:a16="http://schemas.microsoft.com/office/drawing/2014/main" id="{2E5A7205-346F-42F9-AB6E-166C9871CB6F}"/>
              </a:ext>
            </a:extLst>
          </p:cNvPr>
          <p:cNvGraphicFramePr>
            <a:graphicFrameLocks/>
          </p:cNvGraphicFramePr>
          <p:nvPr/>
        </p:nvGraphicFramePr>
        <p:xfrm>
          <a:off x="6199188" y="2492375"/>
          <a:ext cx="173037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2" name="公式" r:id="rId11" imgW="190525" imgH="390661" progId="Equation.3">
                  <p:embed/>
                </p:oleObj>
              </mc:Choice>
              <mc:Fallback>
                <p:oleObj name="公式" r:id="rId11" imgW="190525" imgH="390661" progId="Equation.3">
                  <p:embed/>
                  <p:pic>
                    <p:nvPicPr>
                      <p:cNvPr id="25611" name="Object 11">
                        <a:extLst>
                          <a:ext uri="{FF2B5EF4-FFF2-40B4-BE49-F238E27FC236}">
                            <a16:creationId xmlns:a16="http://schemas.microsoft.com/office/drawing/2014/main" id="{2E5A7205-346F-42F9-AB6E-166C9871CB6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9188" y="2492375"/>
                        <a:ext cx="173037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12" name="Object 12">
            <a:extLst>
              <a:ext uri="{FF2B5EF4-FFF2-40B4-BE49-F238E27FC236}">
                <a16:creationId xmlns:a16="http://schemas.microsoft.com/office/drawing/2014/main" id="{FCC011FD-207D-4533-B79E-7E60C0B3546B}"/>
              </a:ext>
            </a:extLst>
          </p:cNvPr>
          <p:cNvGraphicFramePr>
            <a:graphicFrameLocks/>
          </p:cNvGraphicFramePr>
          <p:nvPr/>
        </p:nvGraphicFramePr>
        <p:xfrm>
          <a:off x="5521325" y="2997200"/>
          <a:ext cx="203200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3" name="公式" r:id="rId13" imgW="228753" imgH="390661" progId="Equation.3">
                  <p:embed/>
                </p:oleObj>
              </mc:Choice>
              <mc:Fallback>
                <p:oleObj name="公式" r:id="rId13" imgW="228753" imgH="390661" progId="Equation.3">
                  <p:embed/>
                  <p:pic>
                    <p:nvPicPr>
                      <p:cNvPr id="25612" name="Object 12">
                        <a:extLst>
                          <a:ext uri="{FF2B5EF4-FFF2-40B4-BE49-F238E27FC236}">
                            <a16:creationId xmlns:a16="http://schemas.microsoft.com/office/drawing/2014/main" id="{FCC011FD-207D-4533-B79E-7E60C0B3546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21325" y="2997200"/>
                        <a:ext cx="203200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13" name="Object 13">
            <a:extLst>
              <a:ext uri="{FF2B5EF4-FFF2-40B4-BE49-F238E27FC236}">
                <a16:creationId xmlns:a16="http://schemas.microsoft.com/office/drawing/2014/main" id="{157F1FBC-2B9E-4DDB-842B-720BA8C52498}"/>
              </a:ext>
            </a:extLst>
          </p:cNvPr>
          <p:cNvGraphicFramePr>
            <a:graphicFrameLocks/>
          </p:cNvGraphicFramePr>
          <p:nvPr/>
        </p:nvGraphicFramePr>
        <p:xfrm>
          <a:off x="7689850" y="3282950"/>
          <a:ext cx="385763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4" name="公式" r:id="rId15" imgW="457200" imgH="266666" progId="Equation.3">
                  <p:embed/>
                </p:oleObj>
              </mc:Choice>
              <mc:Fallback>
                <p:oleObj name="公式" r:id="rId15" imgW="457200" imgH="266666" progId="Equation.3">
                  <p:embed/>
                  <p:pic>
                    <p:nvPicPr>
                      <p:cNvPr id="25613" name="Object 13">
                        <a:extLst>
                          <a:ext uri="{FF2B5EF4-FFF2-40B4-BE49-F238E27FC236}">
                            <a16:creationId xmlns:a16="http://schemas.microsoft.com/office/drawing/2014/main" id="{157F1FBC-2B9E-4DDB-842B-720BA8C5249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89850" y="3282950"/>
                        <a:ext cx="385763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14" name="Object 14">
            <a:extLst>
              <a:ext uri="{FF2B5EF4-FFF2-40B4-BE49-F238E27FC236}">
                <a16:creationId xmlns:a16="http://schemas.microsoft.com/office/drawing/2014/main" id="{F3C8BB84-227E-4FCC-9CBA-F3D2F5C32D74}"/>
              </a:ext>
            </a:extLst>
          </p:cNvPr>
          <p:cNvGraphicFramePr>
            <a:graphicFrameLocks/>
          </p:cNvGraphicFramePr>
          <p:nvPr/>
        </p:nvGraphicFramePr>
        <p:xfrm>
          <a:off x="6310313" y="3544888"/>
          <a:ext cx="252412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5" name="公式" r:id="rId17" imgW="228753" imgH="285648" progId="Equation.3">
                  <p:embed/>
                </p:oleObj>
              </mc:Choice>
              <mc:Fallback>
                <p:oleObj name="公式" r:id="rId17" imgW="228753" imgH="285648" progId="Equation.3">
                  <p:embed/>
                  <p:pic>
                    <p:nvPicPr>
                      <p:cNvPr id="25614" name="Object 14">
                        <a:extLst>
                          <a:ext uri="{FF2B5EF4-FFF2-40B4-BE49-F238E27FC236}">
                            <a16:creationId xmlns:a16="http://schemas.microsoft.com/office/drawing/2014/main" id="{F3C8BB84-227E-4FCC-9CBA-F3D2F5C32D7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0313" y="3544888"/>
                        <a:ext cx="252412" cy="315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15" name="Line 15">
            <a:extLst>
              <a:ext uri="{FF2B5EF4-FFF2-40B4-BE49-F238E27FC236}">
                <a16:creationId xmlns:a16="http://schemas.microsoft.com/office/drawing/2014/main" id="{6837E24C-0029-4159-B907-E958B29877EE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2488" y="3548063"/>
            <a:ext cx="0" cy="276225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6" name="Line 16">
            <a:extLst>
              <a:ext uri="{FF2B5EF4-FFF2-40B4-BE49-F238E27FC236}">
                <a16:creationId xmlns:a16="http://schemas.microsoft.com/office/drawing/2014/main" id="{405F16A4-E48D-43C6-AB25-635E9401FF72}"/>
              </a:ext>
            </a:extLst>
          </p:cNvPr>
          <p:cNvSpPr>
            <a:spLocks noChangeShapeType="1"/>
          </p:cNvSpPr>
          <p:nvPr/>
        </p:nvSpPr>
        <p:spPr bwMode="auto">
          <a:xfrm>
            <a:off x="6877050" y="3548063"/>
            <a:ext cx="0" cy="276225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7" name="Line 17">
            <a:extLst>
              <a:ext uri="{FF2B5EF4-FFF2-40B4-BE49-F238E27FC236}">
                <a16:creationId xmlns:a16="http://schemas.microsoft.com/office/drawing/2014/main" id="{0DBFF7D0-4914-4E93-9ABC-742A216A79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550025" y="3713163"/>
            <a:ext cx="336550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18" name="Line 18">
            <a:extLst>
              <a:ext uri="{FF2B5EF4-FFF2-40B4-BE49-F238E27FC236}">
                <a16:creationId xmlns:a16="http://schemas.microsoft.com/office/drawing/2014/main" id="{0CB0DDCA-B9D3-43F3-9B69-9B1DE1DE47E3}"/>
              </a:ext>
            </a:extLst>
          </p:cNvPr>
          <p:cNvSpPr>
            <a:spLocks noChangeShapeType="1"/>
          </p:cNvSpPr>
          <p:nvPr/>
        </p:nvSpPr>
        <p:spPr bwMode="auto">
          <a:xfrm>
            <a:off x="5932488" y="3713163"/>
            <a:ext cx="338137" cy="0"/>
          </a:xfrm>
          <a:prstGeom prst="line">
            <a:avLst/>
          </a:prstGeom>
          <a:noFill/>
          <a:ln w="9525">
            <a:solidFill>
              <a:schemeClr val="accent2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5619" name="Object 19">
            <a:extLst>
              <a:ext uri="{FF2B5EF4-FFF2-40B4-BE49-F238E27FC236}">
                <a16:creationId xmlns:a16="http://schemas.microsoft.com/office/drawing/2014/main" id="{AD449256-7B1D-41E1-90D1-1F83106FEBAA}"/>
              </a:ext>
            </a:extLst>
          </p:cNvPr>
          <p:cNvGraphicFramePr>
            <a:graphicFrameLocks/>
          </p:cNvGraphicFramePr>
          <p:nvPr/>
        </p:nvGraphicFramePr>
        <p:xfrm>
          <a:off x="768350" y="2614613"/>
          <a:ext cx="3214688" cy="1643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6" name="公式" r:id="rId19" imgW="1504937" imgH="781016" progId="Equation.3">
                  <p:embed/>
                </p:oleObj>
              </mc:Choice>
              <mc:Fallback>
                <p:oleObj name="公式" r:id="rId19" imgW="1504937" imgH="781016" progId="Equation.3">
                  <p:embed/>
                  <p:pic>
                    <p:nvPicPr>
                      <p:cNvPr id="25619" name="Object 19">
                        <a:extLst>
                          <a:ext uri="{FF2B5EF4-FFF2-40B4-BE49-F238E27FC236}">
                            <a16:creationId xmlns:a16="http://schemas.microsoft.com/office/drawing/2014/main" id="{AD449256-7B1D-41E1-90D1-1F83106FEBA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8350" y="2614613"/>
                        <a:ext cx="3214688" cy="1643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20" name="Text Box 20">
            <a:extLst>
              <a:ext uri="{FF2B5EF4-FFF2-40B4-BE49-F238E27FC236}">
                <a16:creationId xmlns:a16="http://schemas.microsoft.com/office/drawing/2014/main" id="{0075F6D6-BCF3-437D-AC91-AF8DC5FBB0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4572000"/>
            <a:ext cx="39290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kumimoji="0" lang="zh-CN" altLang="en-US">
                <a:solidFill>
                  <a:srgbClr val="00FFFF"/>
                </a:solidFill>
                <a:latin typeface="宋体" panose="02010600030101010101" pitchFamily="2" charset="-122"/>
              </a:rPr>
              <a:t>物象之间等光程原理</a:t>
            </a:r>
          </a:p>
        </p:txBody>
      </p:sp>
      <p:sp>
        <p:nvSpPr>
          <p:cNvPr id="25621" name="Oval 21">
            <a:extLst>
              <a:ext uri="{FF2B5EF4-FFF2-40B4-BE49-F238E27FC236}">
                <a16:creationId xmlns:a16="http://schemas.microsoft.com/office/drawing/2014/main" id="{1664CDED-7F65-4A5B-BF7B-11298010B0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6988" y="4171950"/>
            <a:ext cx="211137" cy="1427163"/>
          </a:xfrm>
          <a:prstGeom prst="ellipse">
            <a:avLst/>
          </a:prstGeom>
          <a:solidFill>
            <a:srgbClr val="EAEAEA">
              <a:alpha val="5215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5622" name="Line 22">
            <a:extLst>
              <a:ext uri="{FF2B5EF4-FFF2-40B4-BE49-F238E27FC236}">
                <a16:creationId xmlns:a16="http://schemas.microsoft.com/office/drawing/2014/main" id="{FA8A7F54-9523-4B78-AB09-2F0CBE830A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846638" y="4206875"/>
            <a:ext cx="1636712" cy="63817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23" name="Line 23">
            <a:extLst>
              <a:ext uri="{FF2B5EF4-FFF2-40B4-BE49-F238E27FC236}">
                <a16:creationId xmlns:a16="http://schemas.microsoft.com/office/drawing/2014/main" id="{6643B7E3-5007-473C-9841-14E3CD2A6F15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9013" y="4868863"/>
            <a:ext cx="1697037" cy="417512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" name="Group 24">
            <a:extLst>
              <a:ext uri="{FF2B5EF4-FFF2-40B4-BE49-F238E27FC236}">
                <a16:creationId xmlns:a16="http://schemas.microsoft.com/office/drawing/2014/main" id="{E2EDAF1B-3F89-4219-9C03-DEA393A31C9E}"/>
              </a:ext>
            </a:extLst>
          </p:cNvPr>
          <p:cNvGrpSpPr>
            <a:grpSpLocks/>
          </p:cNvGrpSpPr>
          <p:nvPr/>
        </p:nvGrpSpPr>
        <p:grpSpPr bwMode="auto">
          <a:xfrm>
            <a:off x="6481763" y="4214813"/>
            <a:ext cx="1703387" cy="631825"/>
            <a:chOff x="3264" y="2160"/>
            <a:chExt cx="1728" cy="432"/>
          </a:xfrm>
        </p:grpSpPr>
        <p:sp>
          <p:nvSpPr>
            <p:cNvPr id="20545" name="Line 25">
              <a:extLst>
                <a:ext uri="{FF2B5EF4-FFF2-40B4-BE49-F238E27FC236}">
                  <a16:creationId xmlns:a16="http://schemas.microsoft.com/office/drawing/2014/main" id="{802D524E-CB96-4972-97E5-B03186A029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2160"/>
              <a:ext cx="1728" cy="432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6" name="Line 26">
              <a:extLst>
                <a:ext uri="{FF2B5EF4-FFF2-40B4-BE49-F238E27FC236}">
                  <a16:creationId xmlns:a16="http://schemas.microsoft.com/office/drawing/2014/main" id="{45250405-D2A9-4BD2-85C0-815E352D0797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209750">
              <a:off x="4032" y="2363"/>
              <a:ext cx="48" cy="1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7">
            <a:extLst>
              <a:ext uri="{FF2B5EF4-FFF2-40B4-BE49-F238E27FC236}">
                <a16:creationId xmlns:a16="http://schemas.microsoft.com/office/drawing/2014/main" id="{28B3D96A-BAAB-4AD5-BEF3-01034E672D15}"/>
              </a:ext>
            </a:extLst>
          </p:cNvPr>
          <p:cNvGrpSpPr>
            <a:grpSpLocks/>
          </p:cNvGrpSpPr>
          <p:nvPr/>
        </p:nvGrpSpPr>
        <p:grpSpPr bwMode="auto">
          <a:xfrm>
            <a:off x="6496050" y="4900613"/>
            <a:ext cx="1671638" cy="385762"/>
            <a:chOff x="2988" y="2895"/>
            <a:chExt cx="1730" cy="353"/>
          </a:xfrm>
        </p:grpSpPr>
        <p:sp>
          <p:nvSpPr>
            <p:cNvPr id="20543" name="Line 28">
              <a:extLst>
                <a:ext uri="{FF2B5EF4-FFF2-40B4-BE49-F238E27FC236}">
                  <a16:creationId xmlns:a16="http://schemas.microsoft.com/office/drawing/2014/main" id="{47273D7B-15A5-4A69-845D-5C28B91ABBA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88" y="2895"/>
              <a:ext cx="1730" cy="353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4" name="Line 29">
              <a:extLst>
                <a:ext uri="{FF2B5EF4-FFF2-40B4-BE49-F238E27FC236}">
                  <a16:creationId xmlns:a16="http://schemas.microsoft.com/office/drawing/2014/main" id="{E801E3B9-B247-408A-BADE-4D4BA9F4D46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-1059008">
              <a:off x="3653" y="3110"/>
              <a:ext cx="48" cy="1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0506" name="Group 30">
            <a:extLst>
              <a:ext uri="{FF2B5EF4-FFF2-40B4-BE49-F238E27FC236}">
                <a16:creationId xmlns:a16="http://schemas.microsoft.com/office/drawing/2014/main" id="{0871FDBC-9C57-4421-80EE-8E8632B352C7}"/>
              </a:ext>
            </a:extLst>
          </p:cNvPr>
          <p:cNvGrpSpPr>
            <a:grpSpLocks/>
          </p:cNvGrpSpPr>
          <p:nvPr/>
        </p:nvGrpSpPr>
        <p:grpSpPr bwMode="auto">
          <a:xfrm>
            <a:off x="5335588" y="4868863"/>
            <a:ext cx="3413125" cy="0"/>
            <a:chOff x="5335588" y="4868868"/>
            <a:chExt cx="3413125" cy="0"/>
          </a:xfrm>
        </p:grpSpPr>
        <p:sp>
          <p:nvSpPr>
            <p:cNvPr id="20540" name="Line 31">
              <a:extLst>
                <a:ext uri="{FF2B5EF4-FFF2-40B4-BE49-F238E27FC236}">
                  <a16:creationId xmlns:a16="http://schemas.microsoft.com/office/drawing/2014/main" id="{D61D1A46-DFA7-4E2E-8FCB-FDE9EBFABA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907" y="3231"/>
              <a:ext cx="2150" cy="0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1" name="Line 32">
              <a:extLst>
                <a:ext uri="{FF2B5EF4-FFF2-40B4-BE49-F238E27FC236}">
                  <a16:creationId xmlns:a16="http://schemas.microsoft.com/office/drawing/2014/main" id="{2944A009-3BB5-44A6-9CCB-0CBDF3EB8F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08" y="3231"/>
              <a:ext cx="32" cy="0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2" name="Line 33">
              <a:extLst>
                <a:ext uri="{FF2B5EF4-FFF2-40B4-BE49-F238E27FC236}">
                  <a16:creationId xmlns:a16="http://schemas.microsoft.com/office/drawing/2014/main" id="{288C8BBB-F1B1-4CEC-946A-76E54C9655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436" y="3231"/>
              <a:ext cx="32" cy="0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5634" name="Text Box 34">
            <a:extLst>
              <a:ext uri="{FF2B5EF4-FFF2-40B4-BE49-F238E27FC236}">
                <a16:creationId xmlns:a16="http://schemas.microsoft.com/office/drawing/2014/main" id="{2ABC023D-B58E-4044-9714-5593E3240B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9925" y="4076700"/>
            <a:ext cx="10842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kumimoji="0" lang="zh-CN" altLang="en-US" sz="1800">
                <a:solidFill>
                  <a:srgbClr val="00FFCC"/>
                </a:solidFill>
                <a:latin typeface="楷体_GB2312" pitchFamily="49" charset="-122"/>
                <a:ea typeface="楷体_GB2312" pitchFamily="49" charset="-122"/>
              </a:rPr>
              <a:t>光程</a:t>
            </a:r>
            <a:r>
              <a:rPr kumimoji="0" lang="en-US" altLang="zh-CN" sz="1800">
                <a:solidFill>
                  <a:srgbClr val="00FFCC"/>
                </a:solidFill>
                <a:latin typeface="楷体_GB2312" pitchFamily="49" charset="-122"/>
                <a:ea typeface="楷体_GB2312" pitchFamily="49" charset="-122"/>
              </a:rPr>
              <a:t>1</a:t>
            </a:r>
          </a:p>
        </p:txBody>
      </p:sp>
      <p:sp>
        <p:nvSpPr>
          <p:cNvPr id="25635" name="Text Box 35">
            <a:extLst>
              <a:ext uri="{FF2B5EF4-FFF2-40B4-BE49-F238E27FC236}">
                <a16:creationId xmlns:a16="http://schemas.microsoft.com/office/drawing/2014/main" id="{B9804CB0-2C26-45DC-B3E8-21F9E36A4F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29450" y="5157788"/>
            <a:ext cx="10699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kumimoji="0" lang="zh-CN" altLang="en-US" sz="1800">
                <a:solidFill>
                  <a:srgbClr val="00FFCC"/>
                </a:solidFill>
                <a:latin typeface="楷体_GB2312" pitchFamily="49" charset="-122"/>
                <a:ea typeface="楷体_GB2312" pitchFamily="49" charset="-122"/>
              </a:rPr>
              <a:t>光程</a:t>
            </a:r>
            <a:r>
              <a:rPr kumimoji="0" lang="en-US" altLang="zh-CN" sz="1800">
                <a:solidFill>
                  <a:srgbClr val="00FFCC"/>
                </a:solidFill>
                <a:latin typeface="楷体_GB2312" pitchFamily="49" charset="-122"/>
                <a:ea typeface="楷体_GB2312" pitchFamily="49" charset="-122"/>
              </a:rPr>
              <a:t>2</a:t>
            </a:r>
          </a:p>
        </p:txBody>
      </p:sp>
      <p:sp>
        <p:nvSpPr>
          <p:cNvPr id="25637" name="Text Box 37">
            <a:extLst>
              <a:ext uri="{FF2B5EF4-FFF2-40B4-BE49-F238E27FC236}">
                <a16:creationId xmlns:a16="http://schemas.microsoft.com/office/drawing/2014/main" id="{F447C667-588B-4584-B214-CC7A2A46F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0238" y="5857875"/>
            <a:ext cx="24225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kumimoji="0" lang="zh-CN" altLang="en-US" sz="2000">
                <a:solidFill>
                  <a:srgbClr val="FFCC00"/>
                </a:solidFill>
                <a:latin typeface="楷体_GB2312" pitchFamily="49" charset="-122"/>
                <a:ea typeface="楷体_GB2312" pitchFamily="49" charset="-122"/>
              </a:rPr>
              <a:t>光程</a:t>
            </a:r>
            <a:r>
              <a:rPr kumimoji="0" lang="en-US" altLang="zh-CN" sz="2000">
                <a:solidFill>
                  <a:srgbClr val="FFCC00"/>
                </a:solidFill>
                <a:latin typeface="楷体_GB2312" pitchFamily="49" charset="-122"/>
                <a:ea typeface="楷体_GB2312" pitchFamily="49" charset="-122"/>
              </a:rPr>
              <a:t>1=</a:t>
            </a:r>
            <a:r>
              <a:rPr kumimoji="0" lang="zh-CN" altLang="en-US" sz="2000">
                <a:solidFill>
                  <a:srgbClr val="FFCC00"/>
                </a:solidFill>
                <a:latin typeface="楷体_GB2312" pitchFamily="49" charset="-122"/>
                <a:ea typeface="楷体_GB2312" pitchFamily="49" charset="-122"/>
              </a:rPr>
              <a:t>光程</a:t>
            </a:r>
            <a:r>
              <a:rPr kumimoji="0" lang="en-US" altLang="zh-CN" sz="2000">
                <a:solidFill>
                  <a:srgbClr val="FFCC00"/>
                </a:solidFill>
                <a:latin typeface="楷体_GB2312" pitchFamily="49" charset="-122"/>
                <a:ea typeface="楷体_GB2312" pitchFamily="49" charset="-122"/>
              </a:rPr>
              <a:t>2</a:t>
            </a:r>
          </a:p>
        </p:txBody>
      </p:sp>
      <p:graphicFrame>
        <p:nvGraphicFramePr>
          <p:cNvPr id="25638" name="Object 38">
            <a:extLst>
              <a:ext uri="{FF2B5EF4-FFF2-40B4-BE49-F238E27FC236}">
                <a16:creationId xmlns:a16="http://schemas.microsoft.com/office/drawing/2014/main" id="{9BEB8442-B577-467A-994F-0128E8F87AB7}"/>
              </a:ext>
            </a:extLst>
          </p:cNvPr>
          <p:cNvGraphicFramePr>
            <a:graphicFrameLocks/>
          </p:cNvGraphicFramePr>
          <p:nvPr/>
        </p:nvGraphicFramePr>
        <p:xfrm>
          <a:off x="8107363" y="4681538"/>
          <a:ext cx="531812" cy="331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7" name="公式" r:id="rId21" imgW="504908" imgH="304936" progId="Equation.3">
                  <p:embed/>
                </p:oleObj>
              </mc:Choice>
              <mc:Fallback>
                <p:oleObj name="公式" r:id="rId21" imgW="504908" imgH="304936" progId="Equation.3">
                  <p:embed/>
                  <p:pic>
                    <p:nvPicPr>
                      <p:cNvPr id="25638" name="Object 38">
                        <a:extLst>
                          <a:ext uri="{FF2B5EF4-FFF2-40B4-BE49-F238E27FC236}">
                            <a16:creationId xmlns:a16="http://schemas.microsoft.com/office/drawing/2014/main" id="{9BEB8442-B577-467A-994F-0128E8F87AB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07363" y="4681538"/>
                        <a:ext cx="531812" cy="331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39" name="Object 39">
            <a:extLst>
              <a:ext uri="{FF2B5EF4-FFF2-40B4-BE49-F238E27FC236}">
                <a16:creationId xmlns:a16="http://schemas.microsoft.com/office/drawing/2014/main" id="{4FAF4649-17C0-4A6F-99E4-40500F5032C1}"/>
              </a:ext>
            </a:extLst>
          </p:cNvPr>
          <p:cNvGraphicFramePr>
            <a:graphicFrameLocks/>
          </p:cNvGraphicFramePr>
          <p:nvPr/>
        </p:nvGraphicFramePr>
        <p:xfrm>
          <a:off x="4427538" y="4695825"/>
          <a:ext cx="468312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8" name="公式" r:id="rId23" imgW="438239" imgH="285648" progId="Equation.3">
                  <p:embed/>
                </p:oleObj>
              </mc:Choice>
              <mc:Fallback>
                <p:oleObj name="公式" r:id="rId23" imgW="438239" imgH="285648" progId="Equation.3">
                  <p:embed/>
                  <p:pic>
                    <p:nvPicPr>
                      <p:cNvPr id="25639" name="Object 39">
                        <a:extLst>
                          <a:ext uri="{FF2B5EF4-FFF2-40B4-BE49-F238E27FC236}">
                            <a16:creationId xmlns:a16="http://schemas.microsoft.com/office/drawing/2014/main" id="{4FAF4649-17C0-4A6F-99E4-40500F5032C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27538" y="4695825"/>
                        <a:ext cx="468312" cy="315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41" name="Text Box 41">
            <a:extLst>
              <a:ext uri="{FF2B5EF4-FFF2-40B4-BE49-F238E27FC236}">
                <a16:creationId xmlns:a16="http://schemas.microsoft.com/office/drawing/2014/main" id="{26090882-43AC-4ACA-A7EE-74770F73E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22563" y="784225"/>
            <a:ext cx="99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光程 </a:t>
            </a:r>
          </a:p>
        </p:txBody>
      </p:sp>
      <p:graphicFrame>
        <p:nvGraphicFramePr>
          <p:cNvPr id="25642" name="Object 42">
            <a:extLst>
              <a:ext uri="{FF2B5EF4-FFF2-40B4-BE49-F238E27FC236}">
                <a16:creationId xmlns:a16="http://schemas.microsoft.com/office/drawing/2014/main" id="{BFBCA603-FA0F-4F32-A503-262610F8229A}"/>
              </a:ext>
            </a:extLst>
          </p:cNvPr>
          <p:cNvGraphicFramePr>
            <a:graphicFrameLocks/>
          </p:cNvGraphicFramePr>
          <p:nvPr/>
        </p:nvGraphicFramePr>
        <p:xfrm>
          <a:off x="3533775" y="765175"/>
          <a:ext cx="11811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89" name="公式" r:id="rId25" imgW="1152633" imgH="695291" progId="Equation.3">
                  <p:embed/>
                </p:oleObj>
              </mc:Choice>
              <mc:Fallback>
                <p:oleObj name="公式" r:id="rId25" imgW="1152633" imgH="695291" progId="Equation.3">
                  <p:embed/>
                  <p:pic>
                    <p:nvPicPr>
                      <p:cNvPr id="25642" name="Object 42">
                        <a:extLst>
                          <a:ext uri="{FF2B5EF4-FFF2-40B4-BE49-F238E27FC236}">
                            <a16:creationId xmlns:a16="http://schemas.microsoft.com/office/drawing/2014/main" id="{BFBCA603-FA0F-4F32-A503-262610F8229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3775" y="765175"/>
                        <a:ext cx="11811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43" name="Line 43">
            <a:extLst>
              <a:ext uri="{FF2B5EF4-FFF2-40B4-BE49-F238E27FC236}">
                <a16:creationId xmlns:a16="http://schemas.microsoft.com/office/drawing/2014/main" id="{D2AFC511-3F97-4996-9E7A-D247E89DF048}"/>
              </a:ext>
            </a:extLst>
          </p:cNvPr>
          <p:cNvSpPr>
            <a:spLocks noChangeShapeType="1"/>
          </p:cNvSpPr>
          <p:nvPr/>
        </p:nvSpPr>
        <p:spPr bwMode="auto">
          <a:xfrm>
            <a:off x="7196138" y="1414463"/>
            <a:ext cx="0" cy="254000"/>
          </a:xfrm>
          <a:prstGeom prst="line">
            <a:avLst/>
          </a:prstGeom>
          <a:noFill/>
          <a:ln w="12700">
            <a:solidFill>
              <a:srgbClr val="66FF33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4" name="Line 44">
            <a:extLst>
              <a:ext uri="{FF2B5EF4-FFF2-40B4-BE49-F238E27FC236}">
                <a16:creationId xmlns:a16="http://schemas.microsoft.com/office/drawing/2014/main" id="{731A0FAF-3589-446B-BDC1-93F38B9A92C6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3213" y="1414463"/>
            <a:ext cx="0" cy="254000"/>
          </a:xfrm>
          <a:prstGeom prst="line">
            <a:avLst/>
          </a:prstGeom>
          <a:noFill/>
          <a:ln w="12700">
            <a:solidFill>
              <a:srgbClr val="66FF33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5" name="Rectangle 45">
            <a:extLst>
              <a:ext uri="{FF2B5EF4-FFF2-40B4-BE49-F238E27FC236}">
                <a16:creationId xmlns:a16="http://schemas.microsoft.com/office/drawing/2014/main" id="{69C8CC74-3B65-4D81-89B6-A86A6D4864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0813" y="744538"/>
            <a:ext cx="635000" cy="685800"/>
          </a:xfrm>
          <a:prstGeom prst="rect">
            <a:avLst/>
          </a:prstGeom>
          <a:solidFill>
            <a:srgbClr val="FFFF00"/>
          </a:solidFill>
          <a:ln w="25400">
            <a:solidFill>
              <a:srgbClr val="FF9900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5646" name="Rectangle 46">
            <a:extLst>
              <a:ext uri="{FF2B5EF4-FFF2-40B4-BE49-F238E27FC236}">
                <a16:creationId xmlns:a16="http://schemas.microsoft.com/office/drawing/2014/main" id="{E477116B-C8FF-4EAA-B8E7-DC1E012A7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6125" y="744538"/>
            <a:ext cx="533400" cy="685800"/>
          </a:xfrm>
          <a:prstGeom prst="rect">
            <a:avLst/>
          </a:prstGeom>
          <a:solidFill>
            <a:srgbClr val="00FFFF"/>
          </a:solidFill>
          <a:ln w="25400">
            <a:solidFill>
              <a:srgbClr val="0000FF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5647" name="Rectangle 47">
            <a:extLst>
              <a:ext uri="{FF2B5EF4-FFF2-40B4-BE49-F238E27FC236}">
                <a16:creationId xmlns:a16="http://schemas.microsoft.com/office/drawing/2014/main" id="{0DBA35F2-3BC2-4AF7-B9FE-C0190B5A0A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9313" y="744538"/>
            <a:ext cx="723900" cy="685800"/>
          </a:xfrm>
          <a:prstGeom prst="rect">
            <a:avLst/>
          </a:prstGeom>
          <a:solidFill>
            <a:srgbClr val="FFCCFF"/>
          </a:solidFill>
          <a:ln w="2540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5648" name="Line 48">
            <a:extLst>
              <a:ext uri="{FF2B5EF4-FFF2-40B4-BE49-F238E27FC236}">
                <a16:creationId xmlns:a16="http://schemas.microsoft.com/office/drawing/2014/main" id="{2A711E48-AD10-4AFA-AD1B-41D0E2BCC741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6013" y="1085850"/>
            <a:ext cx="3390900" cy="1588"/>
          </a:xfrm>
          <a:prstGeom prst="line">
            <a:avLst/>
          </a:prstGeom>
          <a:noFill/>
          <a:ln w="38100">
            <a:solidFill>
              <a:srgbClr val="FFCC99"/>
            </a:solidFill>
            <a:round/>
            <a:headEnd type="none" w="med" len="sm"/>
            <a:tailEnd type="triangl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9" name="Rectangle 49">
            <a:extLst>
              <a:ext uri="{FF2B5EF4-FFF2-40B4-BE49-F238E27FC236}">
                <a16:creationId xmlns:a16="http://schemas.microsoft.com/office/drawing/2014/main" id="{FA621944-7FB3-4952-B7D8-4B4A6B7CC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6863" y="620713"/>
            <a:ext cx="62230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66FF33"/>
                </a:solidFill>
              </a:rPr>
              <a:t>……</a:t>
            </a:r>
            <a:endParaRPr lang="en-US" altLang="zh-CN" b="0">
              <a:solidFill>
                <a:srgbClr val="66FF33"/>
              </a:solidFill>
            </a:endParaRPr>
          </a:p>
        </p:txBody>
      </p:sp>
      <p:sp>
        <p:nvSpPr>
          <p:cNvPr id="25650" name="Line 50">
            <a:extLst>
              <a:ext uri="{FF2B5EF4-FFF2-40B4-BE49-F238E27FC236}">
                <a16:creationId xmlns:a16="http://schemas.microsoft.com/office/drawing/2014/main" id="{F3AE2A3E-D285-4C04-ABD3-F082F000E22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18113" y="1414463"/>
            <a:ext cx="0" cy="255587"/>
          </a:xfrm>
          <a:prstGeom prst="line">
            <a:avLst/>
          </a:prstGeom>
          <a:noFill/>
          <a:ln w="12700">
            <a:solidFill>
              <a:srgbClr val="66FF33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1" name="Line 51">
            <a:extLst>
              <a:ext uri="{FF2B5EF4-FFF2-40B4-BE49-F238E27FC236}">
                <a16:creationId xmlns:a16="http://schemas.microsoft.com/office/drawing/2014/main" id="{42593362-E1F0-4C4B-93E7-1EF325F8151B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5813" y="1427163"/>
            <a:ext cx="0" cy="255587"/>
          </a:xfrm>
          <a:prstGeom prst="line">
            <a:avLst/>
          </a:prstGeom>
          <a:noFill/>
          <a:ln w="12700">
            <a:solidFill>
              <a:srgbClr val="66FF33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2" name="Line 52">
            <a:extLst>
              <a:ext uri="{FF2B5EF4-FFF2-40B4-BE49-F238E27FC236}">
                <a16:creationId xmlns:a16="http://schemas.microsoft.com/office/drawing/2014/main" id="{A7FB0942-0C67-4337-A240-43A27C408CE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8413" y="1427163"/>
            <a:ext cx="0" cy="255587"/>
          </a:xfrm>
          <a:prstGeom prst="line">
            <a:avLst/>
          </a:prstGeom>
          <a:noFill/>
          <a:ln w="12700">
            <a:solidFill>
              <a:srgbClr val="66FF33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3" name="Line 53">
            <a:extLst>
              <a:ext uri="{FF2B5EF4-FFF2-40B4-BE49-F238E27FC236}">
                <a16:creationId xmlns:a16="http://schemas.microsoft.com/office/drawing/2014/main" id="{9CB4420D-BEDA-40C2-8BCF-413C541141C1}"/>
              </a:ext>
            </a:extLst>
          </p:cNvPr>
          <p:cNvSpPr>
            <a:spLocks noChangeShapeType="1"/>
          </p:cNvSpPr>
          <p:nvPr/>
        </p:nvSpPr>
        <p:spPr bwMode="auto">
          <a:xfrm>
            <a:off x="5221288" y="1592263"/>
            <a:ext cx="635000" cy="1587"/>
          </a:xfrm>
          <a:prstGeom prst="line">
            <a:avLst/>
          </a:prstGeom>
          <a:noFill/>
          <a:ln w="9525">
            <a:solidFill>
              <a:srgbClr val="66FF33"/>
            </a:solidFill>
            <a:round/>
            <a:headEnd type="triangle" w="med" len="sm"/>
            <a:tailEnd type="triangl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4" name="Line 54">
            <a:extLst>
              <a:ext uri="{FF2B5EF4-FFF2-40B4-BE49-F238E27FC236}">
                <a16:creationId xmlns:a16="http://schemas.microsoft.com/office/drawing/2014/main" id="{5C2A7174-5A91-469C-805B-FE1197F216C6}"/>
              </a:ext>
            </a:extLst>
          </p:cNvPr>
          <p:cNvSpPr>
            <a:spLocks noChangeShapeType="1"/>
          </p:cNvSpPr>
          <p:nvPr/>
        </p:nvSpPr>
        <p:spPr bwMode="auto">
          <a:xfrm>
            <a:off x="5859463" y="1592263"/>
            <a:ext cx="493712" cy="0"/>
          </a:xfrm>
          <a:prstGeom prst="line">
            <a:avLst/>
          </a:prstGeom>
          <a:noFill/>
          <a:ln w="9525">
            <a:solidFill>
              <a:srgbClr val="66FF33"/>
            </a:solidFill>
            <a:round/>
            <a:headEnd type="triangle" w="med" len="sm"/>
            <a:tailEnd type="triangl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5" name="Line 55">
            <a:extLst>
              <a:ext uri="{FF2B5EF4-FFF2-40B4-BE49-F238E27FC236}">
                <a16:creationId xmlns:a16="http://schemas.microsoft.com/office/drawing/2014/main" id="{F1D6DA79-598E-4E06-A7AA-4845600CEC90}"/>
              </a:ext>
            </a:extLst>
          </p:cNvPr>
          <p:cNvSpPr>
            <a:spLocks noChangeShapeType="1"/>
          </p:cNvSpPr>
          <p:nvPr/>
        </p:nvSpPr>
        <p:spPr bwMode="auto">
          <a:xfrm>
            <a:off x="7196138" y="1592263"/>
            <a:ext cx="727075" cy="0"/>
          </a:xfrm>
          <a:prstGeom prst="line">
            <a:avLst/>
          </a:prstGeom>
          <a:noFill/>
          <a:ln w="9525">
            <a:solidFill>
              <a:srgbClr val="66FF33"/>
            </a:solidFill>
            <a:round/>
            <a:headEnd type="triangle" w="med" len="sm"/>
            <a:tailEnd type="triangl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6" name="Rectangle 56">
            <a:extLst>
              <a:ext uri="{FF2B5EF4-FFF2-40B4-BE49-F238E27FC236}">
                <a16:creationId xmlns:a16="http://schemas.microsoft.com/office/drawing/2014/main" id="{9949452B-FC72-405A-ADF3-3BCC2D1F5B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8388" y="679450"/>
            <a:ext cx="355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i="1">
                <a:solidFill>
                  <a:srgbClr val="FFCC99"/>
                </a:solidFill>
                <a:sym typeface="Symbol" panose="05050102010706020507" pitchFamily="18" charset="2"/>
              </a:rPr>
              <a:t></a:t>
            </a:r>
            <a:endParaRPr lang="en-US" altLang="zh-CN" b="0" i="1">
              <a:solidFill>
                <a:srgbClr val="FFCC99"/>
              </a:solidFill>
            </a:endParaRPr>
          </a:p>
        </p:txBody>
      </p:sp>
      <p:sp>
        <p:nvSpPr>
          <p:cNvPr id="25657" name="Line 57">
            <a:extLst>
              <a:ext uri="{FF2B5EF4-FFF2-40B4-BE49-F238E27FC236}">
                <a16:creationId xmlns:a16="http://schemas.microsoft.com/office/drawing/2014/main" id="{ACE5C83B-F121-4C3B-9ED0-2514A1B0A682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5238" y="1427163"/>
            <a:ext cx="866775" cy="0"/>
          </a:xfrm>
          <a:prstGeom prst="line">
            <a:avLst/>
          </a:prstGeom>
          <a:noFill/>
          <a:ln w="12700">
            <a:solidFill>
              <a:srgbClr val="66FF33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58" name="Line 58">
            <a:extLst>
              <a:ext uri="{FF2B5EF4-FFF2-40B4-BE49-F238E27FC236}">
                <a16:creationId xmlns:a16="http://schemas.microsoft.com/office/drawing/2014/main" id="{734C3271-4FEA-45C9-84E3-2D740A4BE1CB}"/>
              </a:ext>
            </a:extLst>
          </p:cNvPr>
          <p:cNvSpPr>
            <a:spLocks noChangeShapeType="1"/>
          </p:cNvSpPr>
          <p:nvPr/>
        </p:nvSpPr>
        <p:spPr bwMode="auto">
          <a:xfrm>
            <a:off x="6345238" y="741363"/>
            <a:ext cx="866775" cy="0"/>
          </a:xfrm>
          <a:prstGeom prst="line">
            <a:avLst/>
          </a:prstGeom>
          <a:noFill/>
          <a:ln w="12700">
            <a:solidFill>
              <a:srgbClr val="66FF33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5659" name="Object 59">
            <a:extLst>
              <a:ext uri="{FF2B5EF4-FFF2-40B4-BE49-F238E27FC236}">
                <a16:creationId xmlns:a16="http://schemas.microsoft.com/office/drawing/2014/main" id="{3E9D8214-B636-45BD-81A8-2A796243D217}"/>
              </a:ext>
            </a:extLst>
          </p:cNvPr>
          <p:cNvGraphicFramePr>
            <a:graphicFrameLocks/>
          </p:cNvGraphicFramePr>
          <p:nvPr/>
        </p:nvGraphicFramePr>
        <p:xfrm>
          <a:off x="5403850" y="995363"/>
          <a:ext cx="280988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0" name="公式" r:id="rId27" imgW="247714" imgH="390661" progId="Equation.3">
                  <p:embed/>
                </p:oleObj>
              </mc:Choice>
              <mc:Fallback>
                <p:oleObj name="公式" r:id="rId27" imgW="247714" imgH="390661" progId="Equation.3">
                  <p:embed/>
                  <p:pic>
                    <p:nvPicPr>
                      <p:cNvPr id="25659" name="Object 59">
                        <a:extLst>
                          <a:ext uri="{FF2B5EF4-FFF2-40B4-BE49-F238E27FC236}">
                            <a16:creationId xmlns:a16="http://schemas.microsoft.com/office/drawing/2014/main" id="{3E9D8214-B636-45BD-81A8-2A796243D21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03850" y="995363"/>
                        <a:ext cx="280988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60" name="Object 60">
            <a:extLst>
              <a:ext uri="{FF2B5EF4-FFF2-40B4-BE49-F238E27FC236}">
                <a16:creationId xmlns:a16="http://schemas.microsoft.com/office/drawing/2014/main" id="{E840E777-5F3A-4E75-A6AE-E01FEA6386CE}"/>
              </a:ext>
            </a:extLst>
          </p:cNvPr>
          <p:cNvGraphicFramePr>
            <a:graphicFrameLocks/>
          </p:cNvGraphicFramePr>
          <p:nvPr/>
        </p:nvGraphicFramePr>
        <p:xfrm>
          <a:off x="5921375" y="995363"/>
          <a:ext cx="315913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1" name="公式" r:id="rId29" imgW="285635" imgH="390661" progId="Equation.3">
                  <p:embed/>
                </p:oleObj>
              </mc:Choice>
              <mc:Fallback>
                <p:oleObj name="公式" r:id="rId29" imgW="285635" imgH="390661" progId="Equation.3">
                  <p:embed/>
                  <p:pic>
                    <p:nvPicPr>
                      <p:cNvPr id="25660" name="Object 60">
                        <a:extLst>
                          <a:ext uri="{FF2B5EF4-FFF2-40B4-BE49-F238E27FC236}">
                            <a16:creationId xmlns:a16="http://schemas.microsoft.com/office/drawing/2014/main" id="{E840E777-5F3A-4E75-A6AE-E01FEA6386C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1375" y="995363"/>
                        <a:ext cx="315913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61" name="Object 61">
            <a:extLst>
              <a:ext uri="{FF2B5EF4-FFF2-40B4-BE49-F238E27FC236}">
                <a16:creationId xmlns:a16="http://schemas.microsoft.com/office/drawing/2014/main" id="{7A944333-DA8F-4A88-943C-91D92D503F97}"/>
              </a:ext>
            </a:extLst>
          </p:cNvPr>
          <p:cNvGraphicFramePr>
            <a:graphicFrameLocks/>
          </p:cNvGraphicFramePr>
          <p:nvPr/>
        </p:nvGraphicFramePr>
        <p:xfrm>
          <a:off x="7419975" y="1009650"/>
          <a:ext cx="280988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2" name="公式" r:id="rId31" imgW="247714" imgH="400152" progId="Equation.3">
                  <p:embed/>
                </p:oleObj>
              </mc:Choice>
              <mc:Fallback>
                <p:oleObj name="公式" r:id="rId31" imgW="247714" imgH="400152" progId="Equation.3">
                  <p:embed/>
                  <p:pic>
                    <p:nvPicPr>
                      <p:cNvPr id="25661" name="Object 61">
                        <a:extLst>
                          <a:ext uri="{FF2B5EF4-FFF2-40B4-BE49-F238E27FC236}">
                            <a16:creationId xmlns:a16="http://schemas.microsoft.com/office/drawing/2014/main" id="{7A944333-DA8F-4A88-943C-91D92D503F9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9975" y="1009650"/>
                        <a:ext cx="280988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62" name="Object 62">
            <a:extLst>
              <a:ext uri="{FF2B5EF4-FFF2-40B4-BE49-F238E27FC236}">
                <a16:creationId xmlns:a16="http://schemas.microsoft.com/office/drawing/2014/main" id="{580B98AA-9D10-4A35-BF8D-B3E08F14D79B}"/>
              </a:ext>
            </a:extLst>
          </p:cNvPr>
          <p:cNvGraphicFramePr>
            <a:graphicFrameLocks/>
          </p:cNvGraphicFramePr>
          <p:nvPr/>
        </p:nvGraphicFramePr>
        <p:xfrm>
          <a:off x="5395913" y="1517650"/>
          <a:ext cx="215900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3" name="公式" r:id="rId33" imgW="190525" imgH="390661" progId="Equation.3">
                  <p:embed/>
                </p:oleObj>
              </mc:Choice>
              <mc:Fallback>
                <p:oleObj name="公式" r:id="rId33" imgW="190525" imgH="390661" progId="Equation.3">
                  <p:embed/>
                  <p:pic>
                    <p:nvPicPr>
                      <p:cNvPr id="25662" name="Object 62">
                        <a:extLst>
                          <a:ext uri="{FF2B5EF4-FFF2-40B4-BE49-F238E27FC236}">
                            <a16:creationId xmlns:a16="http://schemas.microsoft.com/office/drawing/2014/main" id="{580B98AA-9D10-4A35-BF8D-B3E08F14D79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5913" y="1517650"/>
                        <a:ext cx="215900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63" name="Object 63">
            <a:extLst>
              <a:ext uri="{FF2B5EF4-FFF2-40B4-BE49-F238E27FC236}">
                <a16:creationId xmlns:a16="http://schemas.microsoft.com/office/drawing/2014/main" id="{19B0A40A-4980-4B27-8978-0C0F9E641BCA}"/>
              </a:ext>
            </a:extLst>
          </p:cNvPr>
          <p:cNvGraphicFramePr>
            <a:graphicFrameLocks/>
          </p:cNvGraphicFramePr>
          <p:nvPr/>
        </p:nvGraphicFramePr>
        <p:xfrm>
          <a:off x="6005513" y="1533525"/>
          <a:ext cx="255587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4" name="公式" r:id="rId35" imgW="228753" imgH="390661" progId="Equation.3">
                  <p:embed/>
                </p:oleObj>
              </mc:Choice>
              <mc:Fallback>
                <p:oleObj name="公式" r:id="rId35" imgW="228753" imgH="390661" progId="Equation.3">
                  <p:embed/>
                  <p:pic>
                    <p:nvPicPr>
                      <p:cNvPr id="25663" name="Object 63">
                        <a:extLst>
                          <a:ext uri="{FF2B5EF4-FFF2-40B4-BE49-F238E27FC236}">
                            <a16:creationId xmlns:a16="http://schemas.microsoft.com/office/drawing/2014/main" id="{19B0A40A-4980-4B27-8978-0C0F9E641BC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05513" y="1533525"/>
                        <a:ext cx="255587" cy="417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664" name="Object 64">
            <a:extLst>
              <a:ext uri="{FF2B5EF4-FFF2-40B4-BE49-F238E27FC236}">
                <a16:creationId xmlns:a16="http://schemas.microsoft.com/office/drawing/2014/main" id="{C1AB7D08-F7F5-43D3-832A-B555AF7FC034}"/>
              </a:ext>
            </a:extLst>
          </p:cNvPr>
          <p:cNvGraphicFramePr>
            <a:graphicFrameLocks/>
          </p:cNvGraphicFramePr>
          <p:nvPr/>
        </p:nvGraphicFramePr>
        <p:xfrm>
          <a:off x="7446963" y="1525588"/>
          <a:ext cx="204787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895" name="公式" r:id="rId37" imgW="171565" imgH="400152" progId="Equation.3">
                  <p:embed/>
                </p:oleObj>
              </mc:Choice>
              <mc:Fallback>
                <p:oleObj name="公式" r:id="rId37" imgW="171565" imgH="400152" progId="Equation.3">
                  <p:embed/>
                  <p:pic>
                    <p:nvPicPr>
                      <p:cNvPr id="25664" name="Object 64">
                        <a:extLst>
                          <a:ext uri="{FF2B5EF4-FFF2-40B4-BE49-F238E27FC236}">
                            <a16:creationId xmlns:a16="http://schemas.microsoft.com/office/drawing/2014/main" id="{C1AB7D08-F7F5-43D3-832A-B555AF7FC03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6963" y="1525588"/>
                        <a:ext cx="204787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65" name="Text Box 65">
            <a:extLst>
              <a:ext uri="{FF2B5EF4-FFF2-40B4-BE49-F238E27FC236}">
                <a16:creationId xmlns:a16="http://schemas.microsoft.com/office/drawing/2014/main" id="{D5E6B6C2-013B-401F-A5CD-83D064E485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788988"/>
            <a:ext cx="26431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</a:rPr>
              <a:t>例：</a:t>
            </a:r>
            <a:r>
              <a:rPr lang="zh-CN" altLang="en-US">
                <a:solidFill>
                  <a:schemeClr val="bg1"/>
                </a:solidFill>
              </a:rPr>
              <a:t>多种介质 </a:t>
            </a:r>
          </a:p>
        </p:txBody>
      </p:sp>
      <p:sp>
        <p:nvSpPr>
          <p:cNvPr id="25666" name="AutoShape 66">
            <a:extLst>
              <a:ext uri="{FF2B5EF4-FFF2-40B4-BE49-F238E27FC236}">
                <a16:creationId xmlns:a16="http://schemas.microsoft.com/office/drawing/2014/main" id="{E03E0D07-A0AC-422F-8B4B-342AF33715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8388" y="914400"/>
            <a:ext cx="431800" cy="215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CCFF"/>
          </a:solidFill>
          <a:ln w="9525">
            <a:solidFill>
              <a:srgbClr val="FFCCFF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67" name="Text Box 22">
            <a:extLst>
              <a:ext uri="{FF2B5EF4-FFF2-40B4-BE49-F238E27FC236}">
                <a16:creationId xmlns:a16="http://schemas.microsoft.com/office/drawing/2014/main" id="{C8FCE9A8-AC02-41E3-8532-09F0BE58B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125" y="5257800"/>
            <a:ext cx="51673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u="sng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使用透镜不会产生附加光程差</a:t>
            </a:r>
          </a:p>
        </p:txBody>
      </p:sp>
      <p:sp>
        <p:nvSpPr>
          <p:cNvPr id="20539" name="灯片编号占位符 1">
            <a:extLst>
              <a:ext uri="{FF2B5EF4-FFF2-40B4-BE49-F238E27FC236}">
                <a16:creationId xmlns:a16="http://schemas.microsoft.com/office/drawing/2014/main" id="{9096E484-8447-4D1F-B7A4-1303EF588AC6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DF12E04-F5AF-4A41-BCC5-FB94F47509C9}" type="slidenum">
              <a:rPr lang="en-US" altLang="zh-CN" b="0">
                <a:solidFill>
                  <a:srgbClr val="FF00FF"/>
                </a:solidFill>
              </a:rPr>
              <a:pPr eaLnBrk="1" hangingPunct="1"/>
              <a:t>18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5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5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5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5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5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5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5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5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5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5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5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5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25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5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5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5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5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25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25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25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25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0" dur="500"/>
                                        <p:tgtEl>
                                          <p:spTgt spid="25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25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25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25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5" dur="500"/>
                                        <p:tgtEl>
                                          <p:spTgt spid="25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25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1" dur="500"/>
                                        <p:tgtEl>
                                          <p:spTgt spid="25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4" dur="500"/>
                                        <p:tgtEl>
                                          <p:spTgt spid="25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25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 nodeType="clickPar">
                      <p:stCondLst>
                        <p:cond delay="indefinite"/>
                      </p:stCondLst>
                      <p:childTnLst>
                        <p:par>
                          <p:cTn id="1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25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 nodeType="clickPar">
                      <p:stCondLst>
                        <p:cond delay="indefinite"/>
                      </p:stCondLst>
                      <p:childTnLst>
                        <p:par>
                          <p:cTn id="1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25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3" dur="500"/>
                                        <p:tgtEl>
                                          <p:spTgt spid="25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6" dur="500"/>
                                        <p:tgtEl>
                                          <p:spTgt spid="25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 nodeType="clickPar">
                      <p:stCondLst>
                        <p:cond delay="indefinite"/>
                      </p:stCondLst>
                      <p:childTnLst>
                        <p:par>
                          <p:cTn id="1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25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4" dur="500"/>
                                        <p:tgtEl>
                                          <p:spTgt spid="25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25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25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 nodeType="clickPar">
                      <p:stCondLst>
                        <p:cond delay="indefinite"/>
                      </p:stCondLst>
                      <p:childTnLst>
                        <p:par>
                          <p:cTn id="2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3" dur="500"/>
                                        <p:tgtEl>
                                          <p:spTgt spid="25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4" fill="hold" nodeType="clickPar">
                      <p:stCondLst>
                        <p:cond delay="indefinite"/>
                      </p:stCondLst>
                      <p:childTnLst>
                        <p:par>
                          <p:cTn id="2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autoUpdateAnimBg="0"/>
      <p:bldP spid="25603" grpId="0" animBg="1"/>
      <p:bldP spid="25606" grpId="0" animBg="1"/>
      <p:bldP spid="25620" grpId="0" autoUpdateAnimBg="0"/>
      <p:bldP spid="25621" grpId="0" animBg="1"/>
      <p:bldP spid="25634" grpId="0" autoUpdateAnimBg="0"/>
      <p:bldP spid="25635" grpId="0" autoUpdateAnimBg="0"/>
      <p:bldP spid="25637" grpId="0" autoUpdateAnimBg="0"/>
      <p:bldP spid="25641" grpId="0" autoUpdateAnimBg="0"/>
      <p:bldP spid="25645" grpId="0" animBg="1"/>
      <p:bldP spid="25646" grpId="0" animBg="1"/>
      <p:bldP spid="25647" grpId="0" animBg="1"/>
      <p:bldP spid="25649" grpId="0" autoUpdateAnimBg="0"/>
      <p:bldP spid="25656" grpId="0" autoUpdateAnimBg="0"/>
      <p:bldP spid="25665" grpId="0" autoUpdateAnimBg="0"/>
      <p:bldP spid="25666" grpId="0" animBg="1"/>
      <p:bldP spid="67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2">
            <a:extLst>
              <a:ext uri="{FF2B5EF4-FFF2-40B4-BE49-F238E27FC236}">
                <a16:creationId xmlns:a16="http://schemas.microsoft.com/office/drawing/2014/main" id="{42FAA985-BDBD-469E-9949-B0CDDE9AF5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1760" y="1913459"/>
            <a:ext cx="468052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3200" dirty="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§</a:t>
            </a:r>
            <a:r>
              <a:rPr lang="en-US" altLang="zh-CN" sz="3200" dirty="0">
                <a:solidFill>
                  <a:srgbClr val="66FF33"/>
                </a:solidFill>
                <a:ea typeface="黑体" panose="02010609060101010101" pitchFamily="49" charset="-122"/>
              </a:rPr>
              <a:t>14.3</a:t>
            </a:r>
            <a:r>
              <a:rPr lang="en-US" altLang="zh-CN" sz="3200" dirty="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3200" dirty="0">
                <a:solidFill>
                  <a:srgbClr val="66FF33"/>
                </a:solidFill>
                <a:latin typeface="宋体" panose="02010600030101010101" pitchFamily="2" charset="-122"/>
              </a:rPr>
              <a:t>杨氏双缝实验</a:t>
            </a:r>
            <a:r>
              <a:rPr lang="zh-CN" altLang="en-US" sz="3200" dirty="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</p:txBody>
      </p:sp>
      <p:sp>
        <p:nvSpPr>
          <p:cNvPr id="18435" name="Text Box 3">
            <a:extLst>
              <a:ext uri="{FF2B5EF4-FFF2-40B4-BE49-F238E27FC236}">
                <a16:creationId xmlns:a16="http://schemas.microsoft.com/office/drawing/2014/main" id="{B0894C09-B17B-4058-BDF4-0644EFE743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9813" y="2523877"/>
            <a:ext cx="304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dirty="0">
                <a:solidFill>
                  <a:srgbClr val="FFFFFF"/>
                </a:solidFill>
                <a:ea typeface="楷体_GB2312" pitchFamily="49" charset="-122"/>
              </a:rPr>
              <a:t>(</a:t>
            </a:r>
            <a:r>
              <a:rPr lang="zh-CN" altLang="en-US" dirty="0">
                <a:solidFill>
                  <a:srgbClr val="FFFFFF"/>
                </a:solidFill>
                <a:ea typeface="楷体_GB2312" pitchFamily="49" charset="-122"/>
              </a:rPr>
              <a:t>分波阵面法</a:t>
            </a:r>
            <a:r>
              <a:rPr lang="en-US" altLang="zh-CN" dirty="0">
                <a:solidFill>
                  <a:srgbClr val="FFFFFF"/>
                </a:solidFill>
                <a:ea typeface="楷体_GB2312" pitchFamily="49" charset="-122"/>
              </a:rPr>
              <a:t>)</a:t>
            </a:r>
            <a:r>
              <a:rPr lang="en-US" altLang="zh-CN" dirty="0">
                <a:solidFill>
                  <a:srgbClr val="FFFFFF"/>
                </a:solidFill>
              </a:rPr>
              <a:t> </a:t>
            </a:r>
          </a:p>
        </p:txBody>
      </p:sp>
      <p:sp>
        <p:nvSpPr>
          <p:cNvPr id="18436" name="Text Box 4">
            <a:extLst>
              <a:ext uri="{FF2B5EF4-FFF2-40B4-BE49-F238E27FC236}">
                <a16:creationId xmlns:a16="http://schemas.microsoft.com/office/drawing/2014/main" id="{95CC9997-E641-43B9-BD7D-D210446447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7800" y="2477839"/>
            <a:ext cx="2438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800" dirty="0">
                <a:solidFill>
                  <a:srgbClr val="FFFF00"/>
                </a:solidFill>
                <a:latin typeface="宋体" panose="02010600030101010101" pitchFamily="2" charset="-122"/>
              </a:rPr>
              <a:t>一</a:t>
            </a:r>
            <a:r>
              <a:rPr lang="en-US" altLang="zh-CN" sz="2800" dirty="0">
                <a:solidFill>
                  <a:srgbClr val="FFFF00"/>
                </a:solidFill>
              </a:rPr>
              <a:t>. </a:t>
            </a:r>
            <a:r>
              <a:rPr lang="zh-CN" altLang="en-US" sz="2800" dirty="0">
                <a:solidFill>
                  <a:srgbClr val="FFFF00"/>
                </a:solidFill>
                <a:latin typeface="宋体" panose="02010600030101010101" pitchFamily="2" charset="-122"/>
              </a:rPr>
              <a:t>杨氏实验 </a:t>
            </a: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3650C0A2-50BB-44E2-B027-5AD27EE56957}"/>
              </a:ext>
            </a:extLst>
          </p:cNvPr>
          <p:cNvGrpSpPr>
            <a:grpSpLocks/>
          </p:cNvGrpSpPr>
          <p:nvPr/>
        </p:nvGrpSpPr>
        <p:grpSpPr bwMode="auto">
          <a:xfrm>
            <a:off x="1256655" y="4364881"/>
            <a:ext cx="766763" cy="1512887"/>
            <a:chOff x="816" y="2595"/>
            <a:chExt cx="483" cy="953"/>
          </a:xfrm>
        </p:grpSpPr>
        <p:sp>
          <p:nvSpPr>
            <p:cNvPr id="21533" name="Line 6">
              <a:extLst>
                <a:ext uri="{FF2B5EF4-FFF2-40B4-BE49-F238E27FC236}">
                  <a16:creationId xmlns:a16="http://schemas.microsoft.com/office/drawing/2014/main" id="{7B438ECB-DF83-41F9-97F4-33488DC12C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3167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4" name="Line 7">
              <a:extLst>
                <a:ext uri="{FF2B5EF4-FFF2-40B4-BE49-F238E27FC236}">
                  <a16:creationId xmlns:a16="http://schemas.microsoft.com/office/drawing/2014/main" id="{C17FCA7C-2A90-4AFE-A517-8272662F6B8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2595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5" name="Line 8">
              <a:extLst>
                <a:ext uri="{FF2B5EF4-FFF2-40B4-BE49-F238E27FC236}">
                  <a16:creationId xmlns:a16="http://schemas.microsoft.com/office/drawing/2014/main" id="{85E58001-BE2F-4431-B7C3-DF23F43E14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2786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6" name="Line 9">
              <a:extLst>
                <a:ext uri="{FF2B5EF4-FFF2-40B4-BE49-F238E27FC236}">
                  <a16:creationId xmlns:a16="http://schemas.microsoft.com/office/drawing/2014/main" id="{FA008893-68E0-4CA0-801B-C25820ADE7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3548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7" name="Line 10">
              <a:extLst>
                <a:ext uri="{FF2B5EF4-FFF2-40B4-BE49-F238E27FC236}">
                  <a16:creationId xmlns:a16="http://schemas.microsoft.com/office/drawing/2014/main" id="{3A890862-2FA8-4185-88E9-E101F117B2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2976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8" name="Line 11">
              <a:extLst>
                <a:ext uri="{FF2B5EF4-FFF2-40B4-BE49-F238E27FC236}">
                  <a16:creationId xmlns:a16="http://schemas.microsoft.com/office/drawing/2014/main" id="{89E6AEE9-1150-4C9A-916B-198B5B8789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3358"/>
              <a:ext cx="483" cy="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18444" name="Object 12">
            <a:extLst>
              <a:ext uri="{FF2B5EF4-FFF2-40B4-BE49-F238E27FC236}">
                <a16:creationId xmlns:a16="http://schemas.microsoft.com/office/drawing/2014/main" id="{92127411-8569-491C-9243-7777307DDB2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5877283"/>
              </p:ext>
            </p:extLst>
          </p:nvPr>
        </p:nvGraphicFramePr>
        <p:xfrm>
          <a:off x="2312343" y="4244231"/>
          <a:ext cx="255587" cy="417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61" name="公式" r:id="rId3" imgW="228753" imgH="390661" progId="Equation.3">
                  <p:embed/>
                </p:oleObj>
              </mc:Choice>
              <mc:Fallback>
                <p:oleObj name="公式" r:id="rId3" imgW="228753" imgH="390661" progId="Equation.3">
                  <p:embed/>
                  <p:pic>
                    <p:nvPicPr>
                      <p:cNvPr id="18444" name="Object 12">
                        <a:extLst>
                          <a:ext uri="{FF2B5EF4-FFF2-40B4-BE49-F238E27FC236}">
                            <a16:creationId xmlns:a16="http://schemas.microsoft.com/office/drawing/2014/main" id="{92127411-8569-491C-9243-7777307DDB2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2343" y="4244231"/>
                        <a:ext cx="255587" cy="417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45" name="Object 13">
            <a:extLst>
              <a:ext uri="{FF2B5EF4-FFF2-40B4-BE49-F238E27FC236}">
                <a16:creationId xmlns:a16="http://schemas.microsoft.com/office/drawing/2014/main" id="{E7F34C22-7383-45CA-91FC-6E5DCA59FE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6932641"/>
              </p:ext>
            </p:extLst>
          </p:nvPr>
        </p:nvGraphicFramePr>
        <p:xfrm>
          <a:off x="2288530" y="5496768"/>
          <a:ext cx="292100" cy="420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62" name="公式" r:id="rId5" imgW="266675" imgH="390661" progId="Equation.3">
                  <p:embed/>
                </p:oleObj>
              </mc:Choice>
              <mc:Fallback>
                <p:oleObj name="公式" r:id="rId5" imgW="266675" imgH="390661" progId="Equation.3">
                  <p:embed/>
                  <p:pic>
                    <p:nvPicPr>
                      <p:cNvPr id="18445" name="Object 13">
                        <a:extLst>
                          <a:ext uri="{FF2B5EF4-FFF2-40B4-BE49-F238E27FC236}">
                            <a16:creationId xmlns:a16="http://schemas.microsoft.com/office/drawing/2014/main" id="{E7F34C22-7383-45CA-91FC-6E5DCA59FE5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8530" y="5496768"/>
                        <a:ext cx="292100" cy="420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446" name="Picture 14">
            <a:extLst>
              <a:ext uri="{FF2B5EF4-FFF2-40B4-BE49-F238E27FC236}">
                <a16:creationId xmlns:a16="http://schemas.microsoft.com/office/drawing/2014/main" id="{6B91A97A-6BFE-4968-995D-4D85C5445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7868" y="4434731"/>
            <a:ext cx="55562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7" name="Text Box 15">
            <a:extLst>
              <a:ext uri="{FF2B5EF4-FFF2-40B4-BE49-F238E27FC236}">
                <a16:creationId xmlns:a16="http://schemas.microsoft.com/office/drawing/2014/main" id="{6B94AAEB-A6EE-4A3B-A924-439B968C78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9218" y="4861768"/>
            <a:ext cx="21510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FF"/>
                </a:solidFill>
                <a:ea typeface="楷体_GB2312" pitchFamily="49" charset="-122"/>
              </a:rPr>
              <a:t>明条纹位置</a:t>
            </a:r>
          </a:p>
        </p:txBody>
      </p:sp>
      <p:sp>
        <p:nvSpPr>
          <p:cNvPr id="18448" name="Text Box 16">
            <a:extLst>
              <a:ext uri="{FF2B5EF4-FFF2-40B4-BE49-F238E27FC236}">
                <a16:creationId xmlns:a16="http://schemas.microsoft.com/office/drawing/2014/main" id="{726D1E3E-46CD-4E95-AF21-BAFD33A6E0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9218" y="3890218"/>
            <a:ext cx="22304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FF"/>
                </a:solidFill>
                <a:ea typeface="楷体_GB2312" pitchFamily="49" charset="-122"/>
              </a:rPr>
              <a:t>明条纹位置</a:t>
            </a:r>
          </a:p>
        </p:txBody>
      </p:sp>
      <p:sp>
        <p:nvSpPr>
          <p:cNvPr id="18449" name="Text Box 17">
            <a:extLst>
              <a:ext uri="{FF2B5EF4-FFF2-40B4-BE49-F238E27FC236}">
                <a16:creationId xmlns:a16="http://schemas.microsoft.com/office/drawing/2014/main" id="{FF56AC89-5049-4C7F-BB40-24F447BB72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0168" y="5968256"/>
            <a:ext cx="19907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rgbClr val="FFFFFF"/>
                </a:solidFill>
                <a:ea typeface="楷体_GB2312" pitchFamily="49" charset="-122"/>
              </a:rPr>
              <a:t>明条纹位置</a:t>
            </a:r>
          </a:p>
        </p:txBody>
      </p:sp>
      <p:pic>
        <p:nvPicPr>
          <p:cNvPr id="18450" name="Picture 18">
            <a:extLst>
              <a:ext uri="{FF2B5EF4-FFF2-40B4-BE49-F238E27FC236}">
                <a16:creationId xmlns:a16="http://schemas.microsoft.com/office/drawing/2014/main" id="{67E3C443-051D-43D3-AD6E-88920E5BFA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418" y="3458418"/>
            <a:ext cx="1806575" cy="326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51" name="Text Box 19">
            <a:extLst>
              <a:ext uri="{FF2B5EF4-FFF2-40B4-BE49-F238E27FC236}">
                <a16:creationId xmlns:a16="http://schemas.microsoft.com/office/drawing/2014/main" id="{27D36C5F-8424-4E87-B77D-6AEDCBEED6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550" y="1053629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dirty="0">
                <a:solidFill>
                  <a:schemeClr val="bg1"/>
                </a:solidFill>
              </a:rPr>
              <a:t>获得相干光的方法</a:t>
            </a:r>
          </a:p>
        </p:txBody>
      </p:sp>
      <p:sp>
        <p:nvSpPr>
          <p:cNvPr id="18452" name="Text Box 20">
            <a:extLst>
              <a:ext uri="{FF2B5EF4-FFF2-40B4-BE49-F238E27FC236}">
                <a16:creationId xmlns:a16="http://schemas.microsoft.com/office/drawing/2014/main" id="{3B000DCF-7F7B-42EC-9F7C-C529E77B0E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764704"/>
            <a:ext cx="4569768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300" dirty="0">
                <a:solidFill>
                  <a:schemeClr val="bg1"/>
                </a:solidFill>
              </a:rPr>
              <a:t>1. </a:t>
            </a:r>
            <a:r>
              <a:rPr lang="zh-CN" altLang="en-US" sz="2300" dirty="0">
                <a:solidFill>
                  <a:schemeClr val="bg1"/>
                </a:solidFill>
              </a:rPr>
              <a:t>分波阵面法 </a:t>
            </a:r>
            <a:r>
              <a:rPr lang="en-US" altLang="zh-CN" sz="2300" dirty="0">
                <a:solidFill>
                  <a:schemeClr val="bg1"/>
                </a:solidFill>
                <a:latin typeface="+mn-ea"/>
                <a:ea typeface="+mn-ea"/>
              </a:rPr>
              <a:t>(</a:t>
            </a:r>
            <a:r>
              <a:rPr lang="zh-CN" altLang="en-US" sz="2300" dirty="0">
                <a:solidFill>
                  <a:schemeClr val="bg1"/>
                </a:solidFill>
                <a:latin typeface="+mn-ea"/>
                <a:ea typeface="+mn-ea"/>
              </a:rPr>
              <a:t>杨氏双缝实验</a:t>
            </a:r>
            <a:r>
              <a:rPr lang="en-US" altLang="zh-CN" sz="2300" dirty="0">
                <a:solidFill>
                  <a:schemeClr val="bg1"/>
                </a:solidFill>
                <a:latin typeface="+mn-ea"/>
                <a:ea typeface="+mn-ea"/>
              </a:rPr>
              <a:t>)</a:t>
            </a:r>
          </a:p>
        </p:txBody>
      </p:sp>
      <p:sp>
        <p:nvSpPr>
          <p:cNvPr id="18453" name="Text Box 21">
            <a:extLst>
              <a:ext uri="{FF2B5EF4-FFF2-40B4-BE49-F238E27FC236}">
                <a16:creationId xmlns:a16="http://schemas.microsoft.com/office/drawing/2014/main" id="{2A7870E1-B960-480A-AC36-41B6E9E6CA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5550" y="1366366"/>
            <a:ext cx="3657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300" dirty="0">
                <a:solidFill>
                  <a:schemeClr val="bg1"/>
                </a:solidFill>
              </a:rPr>
              <a:t>2. </a:t>
            </a:r>
            <a:r>
              <a:rPr lang="zh-CN" altLang="en-US" sz="2300" dirty="0">
                <a:solidFill>
                  <a:schemeClr val="bg1"/>
                </a:solidFill>
                <a:latin typeface="宋体" panose="02010600030101010101" pitchFamily="2" charset="-122"/>
              </a:rPr>
              <a:t>分振幅法 </a:t>
            </a:r>
            <a:r>
              <a:rPr lang="en-US" altLang="zh-CN" sz="2300" dirty="0">
                <a:solidFill>
                  <a:schemeClr val="bg1"/>
                </a:solidFill>
                <a:latin typeface="+mn-ea"/>
                <a:ea typeface="+mn-ea"/>
              </a:rPr>
              <a:t>(</a:t>
            </a:r>
            <a:r>
              <a:rPr lang="zh-CN" altLang="en-US" sz="2300" dirty="0">
                <a:solidFill>
                  <a:schemeClr val="bg1"/>
                </a:solidFill>
                <a:latin typeface="+mn-ea"/>
                <a:ea typeface="+mn-ea"/>
              </a:rPr>
              <a:t>薄膜干涉</a:t>
            </a:r>
            <a:r>
              <a:rPr lang="en-US" altLang="zh-CN" sz="2300" dirty="0">
                <a:solidFill>
                  <a:schemeClr val="bg1"/>
                </a:solidFill>
                <a:latin typeface="+mn-ea"/>
                <a:ea typeface="+mn-ea"/>
              </a:rPr>
              <a:t>)</a:t>
            </a:r>
          </a:p>
        </p:txBody>
      </p:sp>
      <p:sp>
        <p:nvSpPr>
          <p:cNvPr id="18454" name="AutoShape 22">
            <a:extLst>
              <a:ext uri="{FF2B5EF4-FFF2-40B4-BE49-F238E27FC236}">
                <a16:creationId xmlns:a16="http://schemas.microsoft.com/office/drawing/2014/main" id="{7DE841BE-3FE3-4810-8528-70FDA783DBAB}"/>
              </a:ext>
            </a:extLst>
          </p:cNvPr>
          <p:cNvSpPr>
            <a:spLocks/>
          </p:cNvSpPr>
          <p:nvPr/>
        </p:nvSpPr>
        <p:spPr bwMode="auto">
          <a:xfrm>
            <a:off x="3398838" y="910754"/>
            <a:ext cx="236537" cy="792162"/>
          </a:xfrm>
          <a:prstGeom prst="leftBrace">
            <a:avLst>
              <a:gd name="adj1" fmla="val 27908"/>
              <a:gd name="adj2" fmla="val 50000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18455" name="Picture 23" descr="t1">
            <a:extLst>
              <a:ext uri="{FF2B5EF4-FFF2-40B4-BE49-F238E27FC236}">
                <a16:creationId xmlns:a16="http://schemas.microsoft.com/office/drawing/2014/main" id="{4349012C-7F92-4F8E-8209-B6590D68F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580" y="3528268"/>
            <a:ext cx="2160588" cy="3200400"/>
          </a:xfrm>
          <a:prstGeom prst="rect">
            <a:avLst/>
          </a:prstGeom>
          <a:noFill/>
          <a:ln w="9525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8456" name="Object 24">
            <a:extLst>
              <a:ext uri="{FF2B5EF4-FFF2-40B4-BE49-F238E27FC236}">
                <a16:creationId xmlns:a16="http://schemas.microsoft.com/office/drawing/2014/main" id="{C8B47FD6-BCB5-487F-BB71-9746892F11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6930837"/>
              </p:ext>
            </p:extLst>
          </p:nvPr>
        </p:nvGraphicFramePr>
        <p:xfrm>
          <a:off x="1821805" y="4984006"/>
          <a:ext cx="200025" cy="25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63" name="公式" r:id="rId10" imgW="228753" imgH="285648" progId="Equation.3">
                  <p:embed/>
                </p:oleObj>
              </mc:Choice>
              <mc:Fallback>
                <p:oleObj name="公式" r:id="rId10" imgW="228753" imgH="285648" progId="Equation.3">
                  <p:embed/>
                  <p:pic>
                    <p:nvPicPr>
                      <p:cNvPr id="18456" name="Object 24">
                        <a:extLst>
                          <a:ext uri="{FF2B5EF4-FFF2-40B4-BE49-F238E27FC236}">
                            <a16:creationId xmlns:a16="http://schemas.microsoft.com/office/drawing/2014/main" id="{C8B47FD6-BCB5-487F-BB71-9746892F11E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1805" y="4984006"/>
                        <a:ext cx="200025" cy="252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57" name="Rectangle 25">
            <a:extLst>
              <a:ext uri="{FF2B5EF4-FFF2-40B4-BE49-F238E27FC236}">
                <a16:creationId xmlns:a16="http://schemas.microsoft.com/office/drawing/2014/main" id="{D4F111B2-4FB1-45B1-936A-0202DE69B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2882156"/>
            <a:ext cx="36195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000">
                <a:solidFill>
                  <a:srgbClr val="FFFF66"/>
                </a:solidFill>
              </a:rPr>
              <a:t>•</a:t>
            </a:r>
          </a:p>
        </p:txBody>
      </p:sp>
      <p:sp>
        <p:nvSpPr>
          <p:cNvPr id="18458" name="Text Box 26">
            <a:extLst>
              <a:ext uri="{FF2B5EF4-FFF2-40B4-BE49-F238E27FC236}">
                <a16:creationId xmlns:a16="http://schemas.microsoft.com/office/drawing/2014/main" id="{EFF818B9-9CFA-44FF-A4E0-600093BC15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318" y="2996952"/>
            <a:ext cx="7564437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Arial" pitchFamily="34" charset="0"/>
              </a:rPr>
              <a:t>实验装置：（</a:t>
            </a:r>
            <a:r>
              <a:rPr lang="en-US" altLang="zh-CN" b="0" dirty="0">
                <a:solidFill>
                  <a:schemeClr val="bg1"/>
                </a:solidFill>
                <a:latin typeface="+mn-ea"/>
                <a:ea typeface="+mn-ea"/>
              </a:rPr>
              <a:t>1801</a:t>
            </a:r>
            <a:r>
              <a:rPr lang="zh-CN" altLang="en-US" dirty="0">
                <a:solidFill>
                  <a:schemeClr val="bg1"/>
                </a:solidFill>
                <a:latin typeface="Arial" pitchFamily="34" charset="0"/>
              </a:rPr>
              <a:t>年英国物理学家托马斯</a:t>
            </a:r>
            <a:r>
              <a:rPr lang="en-US" altLang="zh-CN" dirty="0">
                <a:solidFill>
                  <a:schemeClr val="bg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﹒</a:t>
            </a:r>
            <a:r>
              <a:rPr lang="zh-CN" altLang="en-US" dirty="0">
                <a:solidFill>
                  <a:schemeClr val="bg1"/>
                </a:solidFill>
                <a:latin typeface="Arial" pitchFamily="34" charset="0"/>
              </a:rPr>
              <a:t>杨）</a:t>
            </a:r>
          </a:p>
        </p:txBody>
      </p:sp>
      <p:grpSp>
        <p:nvGrpSpPr>
          <p:cNvPr id="3" name="Group 27">
            <a:extLst>
              <a:ext uri="{FF2B5EF4-FFF2-40B4-BE49-F238E27FC236}">
                <a16:creationId xmlns:a16="http://schemas.microsoft.com/office/drawing/2014/main" id="{7B370C9C-250A-4ACA-A60F-1854E0F7BD25}"/>
              </a:ext>
            </a:extLst>
          </p:cNvPr>
          <p:cNvGrpSpPr>
            <a:grpSpLocks/>
          </p:cNvGrpSpPr>
          <p:nvPr/>
        </p:nvGrpSpPr>
        <p:grpSpPr bwMode="auto">
          <a:xfrm>
            <a:off x="2066280" y="3447306"/>
            <a:ext cx="1905000" cy="3294062"/>
            <a:chOff x="1326" y="2017"/>
            <a:chExt cx="1200" cy="2075"/>
          </a:xfrm>
        </p:grpSpPr>
        <p:sp>
          <p:nvSpPr>
            <p:cNvPr id="21527" name="Line 28">
              <a:extLst>
                <a:ext uri="{FF2B5EF4-FFF2-40B4-BE49-F238E27FC236}">
                  <a16:creationId xmlns:a16="http://schemas.microsoft.com/office/drawing/2014/main" id="{8642F367-AA72-4C61-A302-06454AF4BC4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6" y="2583"/>
              <a:ext cx="0" cy="453"/>
            </a:xfrm>
            <a:prstGeom prst="line">
              <a:avLst/>
            </a:prstGeom>
            <a:noFill/>
            <a:ln w="3810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8" name="Line 29">
              <a:extLst>
                <a:ext uri="{FF2B5EF4-FFF2-40B4-BE49-F238E27FC236}">
                  <a16:creationId xmlns:a16="http://schemas.microsoft.com/office/drawing/2014/main" id="{9B201017-C8A4-4397-8507-C645515E9E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6" y="3094"/>
              <a:ext cx="0" cy="453"/>
            </a:xfrm>
            <a:prstGeom prst="line">
              <a:avLst/>
            </a:prstGeom>
            <a:noFill/>
            <a:ln w="3810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9" name="Line 30">
              <a:extLst>
                <a:ext uri="{FF2B5EF4-FFF2-40B4-BE49-F238E27FC236}">
                  <a16:creationId xmlns:a16="http://schemas.microsoft.com/office/drawing/2014/main" id="{7578418E-76AC-4183-A6A0-061B1914B0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3" y="2017"/>
              <a:ext cx="0" cy="884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0" name="Line 31">
              <a:extLst>
                <a:ext uri="{FF2B5EF4-FFF2-40B4-BE49-F238E27FC236}">
                  <a16:creationId xmlns:a16="http://schemas.microsoft.com/office/drawing/2014/main" id="{294ABF56-EA67-4DE8-9140-7561AEBE27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643" y="3206"/>
              <a:ext cx="0" cy="884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Line 32">
              <a:extLst>
                <a:ext uri="{FF2B5EF4-FFF2-40B4-BE49-F238E27FC236}">
                  <a16:creationId xmlns:a16="http://schemas.microsoft.com/office/drawing/2014/main" id="{5A2B1DD6-3467-493D-B914-6E0D2CC787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3" y="2958"/>
              <a:ext cx="0" cy="181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Line 33">
              <a:extLst>
                <a:ext uri="{FF2B5EF4-FFF2-40B4-BE49-F238E27FC236}">
                  <a16:creationId xmlns:a16="http://schemas.microsoft.com/office/drawing/2014/main" id="{484C4F95-478C-4121-8CBB-EC5804A362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26" y="2051"/>
              <a:ext cx="0" cy="2041"/>
            </a:xfrm>
            <a:prstGeom prst="line">
              <a:avLst/>
            </a:prstGeom>
            <a:noFill/>
            <a:ln w="57150">
              <a:solidFill>
                <a:srgbClr val="FF9933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1526" name="灯片编号占位符 1">
            <a:extLst>
              <a:ext uri="{FF2B5EF4-FFF2-40B4-BE49-F238E27FC236}">
                <a16:creationId xmlns:a16="http://schemas.microsoft.com/office/drawing/2014/main" id="{63E4493C-B000-4939-83F5-29C1398841CE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9B700E7-A877-4FB8-9AE3-B2C237D2A488}" type="slidenum">
              <a:rPr lang="en-US" altLang="zh-CN" b="0">
                <a:solidFill>
                  <a:srgbClr val="FF00FF"/>
                </a:solidFill>
              </a:rPr>
              <a:pPr eaLnBrk="1" hangingPunct="1"/>
              <a:t>2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sp>
        <p:nvSpPr>
          <p:cNvPr id="36" name="AutoShape 26">
            <a:extLst>
              <a:ext uri="{FF2B5EF4-FFF2-40B4-BE49-F238E27FC236}">
                <a16:creationId xmlns:a16="http://schemas.microsoft.com/office/drawing/2014/main" id="{A49D0423-F284-4615-BA05-8E8A26519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315888"/>
            <a:ext cx="304800" cy="304800"/>
          </a:xfrm>
          <a:prstGeom prst="star5">
            <a:avLst/>
          </a:prstGeom>
          <a:solidFill>
            <a:srgbClr val="FF0000"/>
          </a:solidFill>
          <a:ln w="222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1" hangingPunct="1">
              <a:defRPr/>
            </a:pPr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37" name="Text Box 28">
            <a:extLst>
              <a:ext uri="{FF2B5EF4-FFF2-40B4-BE49-F238E27FC236}">
                <a16:creationId xmlns:a16="http://schemas.microsoft.com/office/drawing/2014/main" id="{C3392607-B19D-4917-92B2-CBD23105B1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3587" y="82162"/>
            <a:ext cx="2008213" cy="6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5000"/>
              </a:lnSpc>
            </a:pPr>
            <a:r>
              <a:rPr kumimoji="0" lang="zh-CN" altLang="en-US" dirty="0">
                <a:solidFill>
                  <a:srgbClr val="FFFF00"/>
                </a:solidFill>
              </a:rPr>
              <a:t>相干条件</a:t>
            </a:r>
            <a:r>
              <a:rPr kumimoji="0" lang="en-US" altLang="zh-CN" dirty="0">
                <a:solidFill>
                  <a:srgbClr val="FFFF00"/>
                </a:solidFill>
              </a:rPr>
              <a:t>:</a:t>
            </a:r>
            <a:endParaRPr kumimoji="0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Text Box 28">
            <a:extLst>
              <a:ext uri="{FF2B5EF4-FFF2-40B4-BE49-F238E27FC236}">
                <a16:creationId xmlns:a16="http://schemas.microsoft.com/office/drawing/2014/main" id="{D473CE7B-E7E1-4642-A77C-DA4DE0B186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7462" y="44624"/>
            <a:ext cx="6879034" cy="641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5000"/>
              </a:lnSpc>
            </a:pPr>
            <a:r>
              <a:rPr kumimoji="0" lang="en-US" altLang="zh-CN" dirty="0">
                <a:solidFill>
                  <a:schemeClr val="bg1"/>
                </a:solidFill>
              </a:rPr>
              <a:t> </a:t>
            </a:r>
            <a:r>
              <a:rPr kumimoji="0" lang="zh-CN" altLang="en-US" dirty="0">
                <a:solidFill>
                  <a:schemeClr val="bg1"/>
                </a:solidFill>
              </a:rPr>
              <a:t>频率相同；光矢量振动方向相同；相位差恒定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79E767A-F5BD-4DED-9AFD-17595A1EC721}"/>
              </a:ext>
            </a:extLst>
          </p:cNvPr>
          <p:cNvCxnSpPr/>
          <p:nvPr/>
        </p:nvCxnSpPr>
        <p:spPr bwMode="auto">
          <a:xfrm>
            <a:off x="0" y="1916832"/>
            <a:ext cx="91440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8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8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8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18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 nodeType="clickPar">
                      <p:stCondLst>
                        <p:cond delay="indefinite"/>
                      </p:stCondLst>
                      <p:childTnLst>
                        <p:par>
                          <p:cTn id="10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9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1" dur="500"/>
                                        <p:tgtEl>
                                          <p:spTgt spid="18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autoUpdateAnimBg="0"/>
      <p:bldP spid="18435" grpId="0" autoUpdateAnimBg="0"/>
      <p:bldP spid="18436" grpId="0" autoUpdateAnimBg="0"/>
      <p:bldP spid="18447" grpId="0" autoUpdateAnimBg="0"/>
      <p:bldP spid="18448" grpId="0" autoUpdateAnimBg="0"/>
      <p:bldP spid="18449" grpId="0" autoUpdateAnimBg="0"/>
      <p:bldP spid="18451" grpId="0" autoUpdateAnimBg="0"/>
      <p:bldP spid="18452" grpId="0" autoUpdateAnimBg="0"/>
      <p:bldP spid="18453" grpId="0" autoUpdateAnimBg="0"/>
      <p:bldP spid="18454" grpId="0" animBg="1"/>
      <p:bldP spid="18457" grpId="0"/>
      <p:bldP spid="18458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Line 2">
            <a:extLst>
              <a:ext uri="{FF2B5EF4-FFF2-40B4-BE49-F238E27FC236}">
                <a16:creationId xmlns:a16="http://schemas.microsoft.com/office/drawing/2014/main" id="{A87295BD-50F5-4637-AF79-DC59689B816A}"/>
              </a:ext>
            </a:extLst>
          </p:cNvPr>
          <p:cNvSpPr>
            <a:spLocks noChangeShapeType="1"/>
          </p:cNvSpPr>
          <p:nvPr/>
        </p:nvSpPr>
        <p:spPr bwMode="auto">
          <a:xfrm>
            <a:off x="5691188" y="1370013"/>
            <a:ext cx="0" cy="7191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2019" name="Line 3">
            <a:extLst>
              <a:ext uri="{FF2B5EF4-FFF2-40B4-BE49-F238E27FC236}">
                <a16:creationId xmlns:a16="http://schemas.microsoft.com/office/drawing/2014/main" id="{237EC624-A9F3-42F2-9DEE-CEAF00B6B406}"/>
              </a:ext>
            </a:extLst>
          </p:cNvPr>
          <p:cNvSpPr>
            <a:spLocks noChangeShapeType="1"/>
          </p:cNvSpPr>
          <p:nvPr/>
        </p:nvSpPr>
        <p:spPr bwMode="auto">
          <a:xfrm>
            <a:off x="4692650" y="2233613"/>
            <a:ext cx="0" cy="71913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2020" name="Text Box 4">
            <a:extLst>
              <a:ext uri="{FF2B5EF4-FFF2-40B4-BE49-F238E27FC236}">
                <a16:creationId xmlns:a16="http://schemas.microsoft.com/office/drawing/2014/main" id="{98AF9D1A-0EC8-48E2-8BA8-5257121189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600" y="404813"/>
            <a:ext cx="24463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rgbClr val="00FFFF"/>
                </a:solidFill>
              </a:rPr>
              <a:t>2. </a:t>
            </a:r>
            <a:r>
              <a:rPr kumimoji="0" lang="zh-CN" altLang="en-US">
                <a:solidFill>
                  <a:srgbClr val="00FFFF"/>
                </a:solidFill>
              </a:rPr>
              <a:t>干涉图样：</a:t>
            </a:r>
          </a:p>
        </p:txBody>
      </p:sp>
      <p:sp>
        <p:nvSpPr>
          <p:cNvPr id="342021" name="Rectangle 5">
            <a:extLst>
              <a:ext uri="{FF2B5EF4-FFF2-40B4-BE49-F238E27FC236}">
                <a16:creationId xmlns:a16="http://schemas.microsoft.com/office/drawing/2014/main" id="{A082A130-CBDB-4A35-9F57-0223C301A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63" y="895350"/>
            <a:ext cx="42862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en-US" altLang="zh-CN">
                <a:solidFill>
                  <a:schemeClr val="bg1"/>
                </a:solidFill>
                <a:ea typeface="仿宋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ea typeface="仿宋_GB2312" pitchFamily="49" charset="-122"/>
              </a:rPr>
              <a:t>屏上 </a:t>
            </a:r>
            <a:r>
              <a:rPr lang="en-US" altLang="zh-CN">
                <a:solidFill>
                  <a:schemeClr val="bg1"/>
                </a:solidFill>
                <a:ea typeface="仿宋_GB2312" pitchFamily="49" charset="-122"/>
              </a:rPr>
              <a:t>(</a:t>
            </a:r>
            <a:r>
              <a:rPr lang="en-US" altLang="zh-CN" i="1">
                <a:solidFill>
                  <a:srgbClr val="FFFF00"/>
                </a:solidFill>
                <a:ea typeface="仿宋_GB2312" pitchFamily="49" charset="-122"/>
              </a:rPr>
              <a:t>z </a:t>
            </a:r>
            <a:r>
              <a:rPr lang="en-US" altLang="zh-CN">
                <a:solidFill>
                  <a:srgbClr val="FFFF00"/>
                </a:solidFill>
                <a:ea typeface="仿宋_GB2312" pitchFamily="49" charset="-122"/>
              </a:rPr>
              <a:t>= </a:t>
            </a:r>
            <a:r>
              <a:rPr lang="en-US" altLang="zh-CN" i="1">
                <a:solidFill>
                  <a:srgbClr val="FFFF00"/>
                </a:solidFill>
                <a:ea typeface="仿宋_GB2312" pitchFamily="49" charset="-122"/>
              </a:rPr>
              <a:t>D</a:t>
            </a:r>
            <a:r>
              <a:rPr lang="en-US" altLang="zh-CN">
                <a:solidFill>
                  <a:schemeClr val="bg1"/>
                </a:solidFill>
                <a:ea typeface="仿宋_GB2312" pitchFamily="49" charset="-122"/>
              </a:rPr>
              <a:t>) </a:t>
            </a:r>
            <a:r>
              <a:rPr lang="zh-CN" altLang="en-US">
                <a:solidFill>
                  <a:schemeClr val="bg1"/>
                </a:solidFill>
                <a:ea typeface="仿宋_GB2312" pitchFamily="49" charset="-122"/>
              </a:rPr>
              <a:t>一点 </a:t>
            </a:r>
            <a:r>
              <a:rPr lang="en-US" altLang="zh-CN" i="1">
                <a:solidFill>
                  <a:srgbClr val="FFFF00"/>
                </a:solidFill>
                <a:ea typeface="仿宋_GB2312" pitchFamily="49" charset="-122"/>
              </a:rPr>
              <a:t>P</a:t>
            </a:r>
            <a:r>
              <a:rPr lang="en-US" altLang="zh-CN">
                <a:solidFill>
                  <a:schemeClr val="bg1"/>
                </a:solidFill>
                <a:ea typeface="仿宋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ea typeface="仿宋_GB2312" pitchFamily="49" charset="-122"/>
              </a:rPr>
              <a:t>位置</a:t>
            </a:r>
          </a:p>
        </p:txBody>
      </p:sp>
      <p:grpSp>
        <p:nvGrpSpPr>
          <p:cNvPr id="2" name="Group 6">
            <a:extLst>
              <a:ext uri="{FF2B5EF4-FFF2-40B4-BE49-F238E27FC236}">
                <a16:creationId xmlns:a16="http://schemas.microsoft.com/office/drawing/2014/main" id="{56AF4B7A-6A72-4C78-9559-FF376CD224C0}"/>
              </a:ext>
            </a:extLst>
          </p:cNvPr>
          <p:cNvGrpSpPr>
            <a:grpSpLocks/>
          </p:cNvGrpSpPr>
          <p:nvPr/>
        </p:nvGrpSpPr>
        <p:grpSpPr bwMode="auto">
          <a:xfrm>
            <a:off x="4413250" y="668338"/>
            <a:ext cx="4465638" cy="1785937"/>
            <a:chOff x="2699" y="2532"/>
            <a:chExt cx="2813" cy="1125"/>
          </a:xfrm>
        </p:grpSpPr>
        <p:sp>
          <p:nvSpPr>
            <p:cNvPr id="22575" name="Line 7">
              <a:extLst>
                <a:ext uri="{FF2B5EF4-FFF2-40B4-BE49-F238E27FC236}">
                  <a16:creationId xmlns:a16="http://schemas.microsoft.com/office/drawing/2014/main" id="{2D2DB4F5-E59D-4673-99D6-82A524B856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9" y="3247"/>
              <a:ext cx="2161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6" name="Line 8">
              <a:extLst>
                <a:ext uri="{FF2B5EF4-FFF2-40B4-BE49-F238E27FC236}">
                  <a16:creationId xmlns:a16="http://schemas.microsoft.com/office/drawing/2014/main" id="{B157DFB7-6515-48CF-9913-10699D129B5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9" y="2712"/>
              <a:ext cx="1081" cy="94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7" name="Line 9">
              <a:extLst>
                <a:ext uri="{FF2B5EF4-FFF2-40B4-BE49-F238E27FC236}">
                  <a16:creationId xmlns:a16="http://schemas.microsoft.com/office/drawing/2014/main" id="{79B9490F-73DE-43CE-B00C-F66ACEFC335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82" y="2561"/>
              <a:ext cx="0" cy="90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2578" name="Object 18">
              <a:extLst>
                <a:ext uri="{FF2B5EF4-FFF2-40B4-BE49-F238E27FC236}">
                  <a16:creationId xmlns:a16="http://schemas.microsoft.com/office/drawing/2014/main" id="{62B37E6F-2481-4E3A-B6A2-FA6AE1FCC38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64" y="2743"/>
            <a:ext cx="129" cy="1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6808" name="Equation" r:id="rId3" imgW="133337" imgH="142977" progId="Equation.3">
                    <p:embed/>
                  </p:oleObj>
                </mc:Choice>
                <mc:Fallback>
                  <p:oleObj name="Equation" r:id="rId3" imgW="133337" imgH="142977" progId="Equation.3">
                    <p:embed/>
                    <p:pic>
                      <p:nvPicPr>
                        <p:cNvPr id="22578" name="Object 18">
                          <a:extLst>
                            <a:ext uri="{FF2B5EF4-FFF2-40B4-BE49-F238E27FC236}">
                              <a16:creationId xmlns:a16="http://schemas.microsoft.com/office/drawing/2014/main" id="{62B37E6F-2481-4E3A-B6A2-FA6AE1FCC38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64" y="2743"/>
                          <a:ext cx="129" cy="1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79" name="Object 19">
              <a:extLst>
                <a:ext uri="{FF2B5EF4-FFF2-40B4-BE49-F238E27FC236}">
                  <a16:creationId xmlns:a16="http://schemas.microsoft.com/office/drawing/2014/main" id="{846214CE-3FA4-4D98-89E5-4800E766EFD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35" y="2532"/>
            <a:ext cx="130" cy="13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6809" name="Equation" r:id="rId5" imgW="142818" imgH="190432" progId="Equation.3">
                    <p:embed/>
                  </p:oleObj>
                </mc:Choice>
                <mc:Fallback>
                  <p:oleObj name="Equation" r:id="rId5" imgW="142818" imgH="190432" progId="Equation.3">
                    <p:embed/>
                    <p:pic>
                      <p:nvPicPr>
                        <p:cNvPr id="22579" name="Object 19">
                          <a:extLst>
                            <a:ext uri="{FF2B5EF4-FFF2-40B4-BE49-F238E27FC236}">
                              <a16:creationId xmlns:a16="http://schemas.microsoft.com/office/drawing/2014/main" id="{846214CE-3FA4-4D98-89E5-4800E766EFD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35" y="2532"/>
                          <a:ext cx="130" cy="13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80" name="Object 20">
              <a:extLst>
                <a:ext uri="{FF2B5EF4-FFF2-40B4-BE49-F238E27FC236}">
                  <a16:creationId xmlns:a16="http://schemas.microsoft.com/office/drawing/2014/main" id="{B4844175-7374-4BA8-AA75-6AD4344FED63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979" y="3142"/>
            <a:ext cx="134" cy="13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6810" name="公式" r:id="rId7" imgW="247714" imgH="266666" progId="Equation.3">
                    <p:embed/>
                  </p:oleObj>
                </mc:Choice>
                <mc:Fallback>
                  <p:oleObj name="公式" r:id="rId7" imgW="247714" imgH="266666" progId="Equation.3">
                    <p:embed/>
                    <p:pic>
                      <p:nvPicPr>
                        <p:cNvPr id="22580" name="Object 20">
                          <a:extLst>
                            <a:ext uri="{FF2B5EF4-FFF2-40B4-BE49-F238E27FC236}">
                              <a16:creationId xmlns:a16="http://schemas.microsoft.com/office/drawing/2014/main" id="{B4844175-7374-4BA8-AA75-6AD4344FED63}"/>
                            </a:ext>
                          </a:extLst>
                        </p:cNvPr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79" y="3142"/>
                          <a:ext cx="134" cy="13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81" name="Object 21">
              <a:extLst>
                <a:ext uri="{FF2B5EF4-FFF2-40B4-BE49-F238E27FC236}">
                  <a16:creationId xmlns:a16="http://schemas.microsoft.com/office/drawing/2014/main" id="{C6E0CEC0-34CB-4169-AD53-190B605BC0E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357" y="3198"/>
            <a:ext cx="155" cy="1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6811" name="Equation" r:id="rId9" imgW="114376" imgH="114198" progId="Equation.3">
                    <p:embed/>
                  </p:oleObj>
                </mc:Choice>
                <mc:Fallback>
                  <p:oleObj name="Equation" r:id="rId9" imgW="114376" imgH="114198" progId="Equation.3">
                    <p:embed/>
                    <p:pic>
                      <p:nvPicPr>
                        <p:cNvPr id="22581" name="Object 21">
                          <a:extLst>
                            <a:ext uri="{FF2B5EF4-FFF2-40B4-BE49-F238E27FC236}">
                              <a16:creationId xmlns:a16="http://schemas.microsoft.com/office/drawing/2014/main" id="{C6E0CEC0-34CB-4169-AD53-190B605BC0E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357" y="3198"/>
                          <a:ext cx="155" cy="1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42030" name="Object 2">
            <a:extLst>
              <a:ext uri="{FF2B5EF4-FFF2-40B4-BE49-F238E27FC236}">
                <a16:creationId xmlns:a16="http://schemas.microsoft.com/office/drawing/2014/main" id="{D2DA097B-1DFB-4FB6-B9FD-24A862AE7670}"/>
              </a:ext>
            </a:extLst>
          </p:cNvPr>
          <p:cNvGraphicFramePr>
            <a:graphicFrameLocks/>
          </p:cNvGraphicFramePr>
          <p:nvPr/>
        </p:nvGraphicFramePr>
        <p:xfrm>
          <a:off x="5224463" y="2390775"/>
          <a:ext cx="204787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2" name="公式" r:id="rId11" imgW="209486" imgH="266666" progId="Equation.3">
                  <p:embed/>
                </p:oleObj>
              </mc:Choice>
              <mc:Fallback>
                <p:oleObj name="公式" r:id="rId11" imgW="209486" imgH="266666" progId="Equation.3">
                  <p:embed/>
                  <p:pic>
                    <p:nvPicPr>
                      <p:cNvPr id="342030" name="Object 2">
                        <a:extLst>
                          <a:ext uri="{FF2B5EF4-FFF2-40B4-BE49-F238E27FC236}">
                            <a16:creationId xmlns:a16="http://schemas.microsoft.com/office/drawing/2014/main" id="{D2DA097B-1DFB-4FB6-B9FD-24A862AE7670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24463" y="2390775"/>
                        <a:ext cx="204787" cy="252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31" name="Object 3">
            <a:extLst>
              <a:ext uri="{FF2B5EF4-FFF2-40B4-BE49-F238E27FC236}">
                <a16:creationId xmlns:a16="http://schemas.microsoft.com/office/drawing/2014/main" id="{C6F4D346-AA16-4FFB-85EC-F5B14526409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66000" y="450850"/>
          <a:ext cx="126365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3" name="公式" r:id="rId13" imgW="1200035" imgH="295139" progId="Equation.3">
                  <p:embed/>
                </p:oleObj>
              </mc:Choice>
              <mc:Fallback>
                <p:oleObj name="公式" r:id="rId13" imgW="1200035" imgH="295139" progId="Equation.3">
                  <p:embed/>
                  <p:pic>
                    <p:nvPicPr>
                      <p:cNvPr id="342031" name="Object 3">
                        <a:extLst>
                          <a:ext uri="{FF2B5EF4-FFF2-40B4-BE49-F238E27FC236}">
                            <a16:creationId xmlns:a16="http://schemas.microsoft.com/office/drawing/2014/main" id="{C6F4D346-AA16-4FFB-85EC-F5B14526409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66000" y="450850"/>
                        <a:ext cx="126365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32" name="Line 16">
            <a:extLst>
              <a:ext uri="{FF2B5EF4-FFF2-40B4-BE49-F238E27FC236}">
                <a16:creationId xmlns:a16="http://schemas.microsoft.com/office/drawing/2014/main" id="{E5BC42CD-F30B-43E7-99A9-0F62CD9FD9B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19763" y="884238"/>
            <a:ext cx="2487612" cy="482600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42034" name="Object 4">
            <a:extLst>
              <a:ext uri="{FF2B5EF4-FFF2-40B4-BE49-F238E27FC236}">
                <a16:creationId xmlns:a16="http://schemas.microsoft.com/office/drawing/2014/main" id="{D5E1A56D-D333-4BB7-BBF1-A4E31CD5FD61}"/>
              </a:ext>
            </a:extLst>
          </p:cNvPr>
          <p:cNvGraphicFramePr>
            <a:graphicFrameLocks/>
          </p:cNvGraphicFramePr>
          <p:nvPr/>
        </p:nvGraphicFramePr>
        <p:xfrm>
          <a:off x="6788150" y="1409700"/>
          <a:ext cx="173038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4" name="公式" r:id="rId15" imgW="171565" imgH="371373" progId="Equation.3">
                  <p:embed/>
                </p:oleObj>
              </mc:Choice>
              <mc:Fallback>
                <p:oleObj name="公式" r:id="rId15" imgW="171565" imgH="371373" progId="Equation.3">
                  <p:embed/>
                  <p:pic>
                    <p:nvPicPr>
                      <p:cNvPr id="342034" name="Object 4">
                        <a:extLst>
                          <a:ext uri="{FF2B5EF4-FFF2-40B4-BE49-F238E27FC236}">
                            <a16:creationId xmlns:a16="http://schemas.microsoft.com/office/drawing/2014/main" id="{D5E1A56D-D333-4BB7-BBF1-A4E31CD5FD6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88150" y="1409700"/>
                        <a:ext cx="173038" cy="338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35" name="Object 5">
            <a:extLst>
              <a:ext uri="{FF2B5EF4-FFF2-40B4-BE49-F238E27FC236}">
                <a16:creationId xmlns:a16="http://schemas.microsoft.com/office/drawing/2014/main" id="{4DCBD17C-3E45-4B6A-88DD-9CE24A799817}"/>
              </a:ext>
            </a:extLst>
          </p:cNvPr>
          <p:cNvGraphicFramePr>
            <a:graphicFrameLocks/>
          </p:cNvGraphicFramePr>
          <p:nvPr/>
        </p:nvGraphicFramePr>
        <p:xfrm>
          <a:off x="6813550" y="739775"/>
          <a:ext cx="201613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5" name="公式" r:id="rId17" imgW="209486" imgH="371373" progId="Equation.3">
                  <p:embed/>
                </p:oleObj>
              </mc:Choice>
              <mc:Fallback>
                <p:oleObj name="公式" r:id="rId17" imgW="209486" imgH="371373" progId="Equation.3">
                  <p:embed/>
                  <p:pic>
                    <p:nvPicPr>
                      <p:cNvPr id="342035" name="Object 5">
                        <a:extLst>
                          <a:ext uri="{FF2B5EF4-FFF2-40B4-BE49-F238E27FC236}">
                            <a16:creationId xmlns:a16="http://schemas.microsoft.com/office/drawing/2014/main" id="{4DCBD17C-3E45-4B6A-88DD-9CE24A79981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13550" y="739775"/>
                        <a:ext cx="201613" cy="338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36" name="Object 6">
            <a:extLst>
              <a:ext uri="{FF2B5EF4-FFF2-40B4-BE49-F238E27FC236}">
                <a16:creationId xmlns:a16="http://schemas.microsoft.com/office/drawing/2014/main" id="{CA0B8302-997C-4805-89F7-44B11FAB563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49863" y="1176338"/>
          <a:ext cx="536575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6" name="公式" r:id="rId19" imgW="247714" imgH="171450" progId="Equation.3">
                  <p:embed/>
                </p:oleObj>
              </mc:Choice>
              <mc:Fallback>
                <p:oleObj name="公式" r:id="rId19" imgW="247714" imgH="171450" progId="Equation.3">
                  <p:embed/>
                  <p:pic>
                    <p:nvPicPr>
                      <p:cNvPr id="342036" name="Object 6">
                        <a:extLst>
                          <a:ext uri="{FF2B5EF4-FFF2-40B4-BE49-F238E27FC236}">
                            <a16:creationId xmlns:a16="http://schemas.microsoft.com/office/drawing/2014/main" id="{CA0B8302-997C-4805-89F7-44B11FAB563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49863" y="1176338"/>
                        <a:ext cx="536575" cy="395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37" name="Object 7">
            <a:extLst>
              <a:ext uri="{FF2B5EF4-FFF2-40B4-BE49-F238E27FC236}">
                <a16:creationId xmlns:a16="http://schemas.microsoft.com/office/drawing/2014/main" id="{0B0DB136-47E4-4DE5-9879-CB9DA5E1B915}"/>
              </a:ext>
            </a:extLst>
          </p:cNvPr>
          <p:cNvGraphicFramePr>
            <a:graphicFrameLocks/>
          </p:cNvGraphicFramePr>
          <p:nvPr/>
        </p:nvGraphicFramePr>
        <p:xfrm>
          <a:off x="4332288" y="2043113"/>
          <a:ext cx="439737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7" name="公式" r:id="rId21" imgW="495427" imgH="371373" progId="Equation.3">
                  <p:embed/>
                </p:oleObj>
              </mc:Choice>
              <mc:Fallback>
                <p:oleObj name="公式" r:id="rId21" imgW="495427" imgH="371373" progId="Equation.3">
                  <p:embed/>
                  <p:pic>
                    <p:nvPicPr>
                      <p:cNvPr id="342037" name="Object 7">
                        <a:extLst>
                          <a:ext uri="{FF2B5EF4-FFF2-40B4-BE49-F238E27FC236}">
                            <a16:creationId xmlns:a16="http://schemas.microsoft.com/office/drawing/2014/main" id="{0B0DB136-47E4-4DE5-9879-CB9DA5E1B91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32288" y="2043113"/>
                        <a:ext cx="439737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38" name="Object 8">
            <a:extLst>
              <a:ext uri="{FF2B5EF4-FFF2-40B4-BE49-F238E27FC236}">
                <a16:creationId xmlns:a16="http://schemas.microsoft.com/office/drawing/2014/main" id="{0792778B-3067-443E-8F14-568302F4EBB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56575" y="817563"/>
          <a:ext cx="150813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8" name="Equation" r:id="rId23" imgW="104896" imgH="104707" progId="Equation.3">
                  <p:embed/>
                </p:oleObj>
              </mc:Choice>
              <mc:Fallback>
                <p:oleObj name="Equation" r:id="rId23" imgW="104896" imgH="104707" progId="Equation.3">
                  <p:embed/>
                  <p:pic>
                    <p:nvPicPr>
                      <p:cNvPr id="342038" name="Object 8">
                        <a:extLst>
                          <a:ext uri="{FF2B5EF4-FFF2-40B4-BE49-F238E27FC236}">
                            <a16:creationId xmlns:a16="http://schemas.microsoft.com/office/drawing/2014/main" id="{0792778B-3067-443E-8F14-568302F4EBB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56575" y="817563"/>
                        <a:ext cx="150813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FF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39" name="Line 23">
            <a:extLst>
              <a:ext uri="{FF2B5EF4-FFF2-40B4-BE49-F238E27FC236}">
                <a16:creationId xmlns:a16="http://schemas.microsoft.com/office/drawing/2014/main" id="{DBAF3CA4-6282-4FC1-B4E5-4EFFAEDAD12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92650" y="2000250"/>
            <a:ext cx="1022350" cy="88106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42040" name="Object 9">
            <a:extLst>
              <a:ext uri="{FF2B5EF4-FFF2-40B4-BE49-F238E27FC236}">
                <a16:creationId xmlns:a16="http://schemas.microsoft.com/office/drawing/2014/main" id="{3CB1BC5B-6F73-4ECB-9FF4-86582A67A7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1352550"/>
          <a:ext cx="2619375" cy="71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19" name="公式" r:id="rId25" imgW="1390561" imgH="342900" progId="Equation.3">
                  <p:embed/>
                </p:oleObj>
              </mc:Choice>
              <mc:Fallback>
                <p:oleObj name="公式" r:id="rId25" imgW="1390561" imgH="342900" progId="Equation.3">
                  <p:embed/>
                  <p:pic>
                    <p:nvPicPr>
                      <p:cNvPr id="342040" name="Object 9">
                        <a:extLst>
                          <a:ext uri="{FF2B5EF4-FFF2-40B4-BE49-F238E27FC236}">
                            <a16:creationId xmlns:a16="http://schemas.microsoft.com/office/drawing/2014/main" id="{3CB1BC5B-6F73-4ECB-9FF4-86582A67A7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1352550"/>
                        <a:ext cx="2619375" cy="719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41" name="Object 10">
            <a:extLst>
              <a:ext uri="{FF2B5EF4-FFF2-40B4-BE49-F238E27FC236}">
                <a16:creationId xmlns:a16="http://schemas.microsoft.com/office/drawing/2014/main" id="{9ADA4C2F-6934-42DC-A654-4DE09814EA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2071688"/>
          <a:ext cx="2619375" cy="71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0" name="公式" r:id="rId27" imgW="1390561" imgH="342900" progId="Equation.3">
                  <p:embed/>
                </p:oleObj>
              </mc:Choice>
              <mc:Fallback>
                <p:oleObj name="公式" r:id="rId27" imgW="1390561" imgH="342900" progId="Equation.3">
                  <p:embed/>
                  <p:pic>
                    <p:nvPicPr>
                      <p:cNvPr id="342041" name="Object 10">
                        <a:extLst>
                          <a:ext uri="{FF2B5EF4-FFF2-40B4-BE49-F238E27FC236}">
                            <a16:creationId xmlns:a16="http://schemas.microsoft.com/office/drawing/2014/main" id="{9ADA4C2F-6934-42DC-A654-4DE09814EA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2071688"/>
                        <a:ext cx="2619375" cy="719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42" name="Object 11">
            <a:extLst>
              <a:ext uri="{FF2B5EF4-FFF2-40B4-BE49-F238E27FC236}">
                <a16:creationId xmlns:a16="http://schemas.microsoft.com/office/drawing/2014/main" id="{4B266A15-E7C0-4962-92D3-94B65012A2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1400" y="4071938"/>
          <a:ext cx="2030413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1" name="公式" r:id="rId29" imgW="1981098" imgH="676309" progId="Equation.3">
                  <p:embed/>
                </p:oleObj>
              </mc:Choice>
              <mc:Fallback>
                <p:oleObj name="公式" r:id="rId29" imgW="1981098" imgH="676309" progId="Equation.3">
                  <p:embed/>
                  <p:pic>
                    <p:nvPicPr>
                      <p:cNvPr id="342042" name="Object 11">
                        <a:extLst>
                          <a:ext uri="{FF2B5EF4-FFF2-40B4-BE49-F238E27FC236}">
                            <a16:creationId xmlns:a16="http://schemas.microsoft.com/office/drawing/2014/main" id="{4B266A15-E7C0-4962-92D3-94B65012A2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1400" y="4071938"/>
                        <a:ext cx="2030413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43" name="Object 12">
            <a:extLst>
              <a:ext uri="{FF2B5EF4-FFF2-40B4-BE49-F238E27FC236}">
                <a16:creationId xmlns:a16="http://schemas.microsoft.com/office/drawing/2014/main" id="{CDD961F4-0F0D-4932-8021-8E65133838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63625" y="4838700"/>
          <a:ext cx="4151313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2" name="公式" r:id="rId31" imgW="4105320" imgH="676309" progId="Equation.3">
                  <p:embed/>
                </p:oleObj>
              </mc:Choice>
              <mc:Fallback>
                <p:oleObj name="公式" r:id="rId31" imgW="4105320" imgH="676309" progId="Equation.3">
                  <p:embed/>
                  <p:pic>
                    <p:nvPicPr>
                      <p:cNvPr id="342043" name="Object 12">
                        <a:extLst>
                          <a:ext uri="{FF2B5EF4-FFF2-40B4-BE49-F238E27FC236}">
                            <a16:creationId xmlns:a16="http://schemas.microsoft.com/office/drawing/2014/main" id="{CDD961F4-0F0D-4932-8021-8E65133838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3625" y="4838700"/>
                        <a:ext cx="4151313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44" name="Text Box 28">
            <a:extLst>
              <a:ext uri="{FF2B5EF4-FFF2-40B4-BE49-F238E27FC236}">
                <a16:creationId xmlns:a16="http://schemas.microsoft.com/office/drawing/2014/main" id="{D21B62D6-CFE1-43C9-9402-9DCA0B236D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9313" y="5000625"/>
            <a:ext cx="26797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kumimoji="0" lang="zh-CN" altLang="en-US">
                <a:solidFill>
                  <a:schemeClr val="bg1"/>
                </a:solidFill>
                <a:latin typeface="+mn-ea"/>
                <a:ea typeface="+mn-ea"/>
              </a:rPr>
              <a:t>光强极小位置 </a:t>
            </a:r>
          </a:p>
        </p:txBody>
      </p:sp>
      <p:graphicFrame>
        <p:nvGraphicFramePr>
          <p:cNvPr id="342045" name="Object 13">
            <a:extLst>
              <a:ext uri="{FF2B5EF4-FFF2-40B4-BE49-F238E27FC236}">
                <a16:creationId xmlns:a16="http://schemas.microsoft.com/office/drawing/2014/main" id="{06DCB95B-BAAD-43C6-B3B0-28902C8DAC6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72063" y="2744788"/>
          <a:ext cx="2178050" cy="82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3" name="公式" r:id="rId33" imgW="1104925" imgH="390661" progId="Equation.3">
                  <p:embed/>
                </p:oleObj>
              </mc:Choice>
              <mc:Fallback>
                <p:oleObj name="公式" r:id="rId33" imgW="1104925" imgH="390661" progId="Equation.3">
                  <p:embed/>
                  <p:pic>
                    <p:nvPicPr>
                      <p:cNvPr id="342045" name="Object 13">
                        <a:extLst>
                          <a:ext uri="{FF2B5EF4-FFF2-40B4-BE49-F238E27FC236}">
                            <a16:creationId xmlns:a16="http://schemas.microsoft.com/office/drawing/2014/main" id="{06DCB95B-BAAD-43C6-B3B0-28902C8DAC6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2063" y="2744788"/>
                        <a:ext cx="2178050" cy="827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46" name="AutoShape 30">
            <a:extLst>
              <a:ext uri="{FF2B5EF4-FFF2-40B4-BE49-F238E27FC236}">
                <a16:creationId xmlns:a16="http://schemas.microsoft.com/office/drawing/2014/main" id="{1A573078-FCEF-40F9-9C78-05D413D46BEB}"/>
              </a:ext>
            </a:extLst>
          </p:cNvPr>
          <p:cNvSpPr>
            <a:spLocks/>
          </p:cNvSpPr>
          <p:nvPr/>
        </p:nvSpPr>
        <p:spPr bwMode="auto">
          <a:xfrm>
            <a:off x="747713" y="4357688"/>
            <a:ext cx="180975" cy="950912"/>
          </a:xfrm>
          <a:prstGeom prst="leftBrace">
            <a:avLst>
              <a:gd name="adj1" fmla="val 113431"/>
              <a:gd name="adj2" fmla="val 50000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342047" name="Text Box 31">
            <a:extLst>
              <a:ext uri="{FF2B5EF4-FFF2-40B4-BE49-F238E27FC236}">
                <a16:creationId xmlns:a16="http://schemas.microsoft.com/office/drawing/2014/main" id="{B87661C7-A565-448F-B1D0-990814A1F7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6450" y="4224338"/>
            <a:ext cx="26812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kumimoji="0" lang="zh-CN" altLang="en-US" dirty="0">
                <a:solidFill>
                  <a:schemeClr val="bg1"/>
                </a:solidFill>
                <a:latin typeface="+mn-ea"/>
                <a:ea typeface="+mn-ea"/>
              </a:rPr>
              <a:t>光强极大位置 </a:t>
            </a:r>
          </a:p>
        </p:txBody>
      </p:sp>
      <p:sp>
        <p:nvSpPr>
          <p:cNvPr id="342048" name="AutoShape 32">
            <a:extLst>
              <a:ext uri="{FF2B5EF4-FFF2-40B4-BE49-F238E27FC236}">
                <a16:creationId xmlns:a16="http://schemas.microsoft.com/office/drawing/2014/main" id="{E075C4E4-7CE2-47BB-924A-241BC705B733}"/>
              </a:ext>
            </a:extLst>
          </p:cNvPr>
          <p:cNvSpPr>
            <a:spLocks/>
          </p:cNvSpPr>
          <p:nvPr/>
        </p:nvSpPr>
        <p:spPr bwMode="auto">
          <a:xfrm>
            <a:off x="785813" y="1671638"/>
            <a:ext cx="142875" cy="828675"/>
          </a:xfrm>
          <a:prstGeom prst="leftBrace">
            <a:avLst>
              <a:gd name="adj1" fmla="val 96694"/>
              <a:gd name="adj2" fmla="val 50000"/>
            </a:avLst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342049" name="Object 14">
            <a:extLst>
              <a:ext uri="{FF2B5EF4-FFF2-40B4-BE49-F238E27FC236}">
                <a16:creationId xmlns:a16="http://schemas.microsoft.com/office/drawing/2014/main" id="{C4BE6292-6019-4CCB-8671-EB196128C3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833813" y="4306888"/>
          <a:ext cx="1422400" cy="33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4" name="公式" r:id="rId35" imgW="1371600" imgH="285648" progId="Equation.3">
                  <p:embed/>
                </p:oleObj>
              </mc:Choice>
              <mc:Fallback>
                <p:oleObj name="公式" r:id="rId35" imgW="1371600" imgH="285648" progId="Equation.3">
                  <p:embed/>
                  <p:pic>
                    <p:nvPicPr>
                      <p:cNvPr id="342049" name="Object 14">
                        <a:extLst>
                          <a:ext uri="{FF2B5EF4-FFF2-40B4-BE49-F238E27FC236}">
                            <a16:creationId xmlns:a16="http://schemas.microsoft.com/office/drawing/2014/main" id="{C4BE6292-6019-4CCB-8671-EB196128C36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3813" y="4306888"/>
                        <a:ext cx="1422400" cy="330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50" name="Text Box 34">
            <a:extLst>
              <a:ext uri="{FF2B5EF4-FFF2-40B4-BE49-F238E27FC236}">
                <a16:creationId xmlns:a16="http://schemas.microsoft.com/office/drawing/2014/main" id="{31EA9C4B-46DC-4A0E-BF8C-2E445DB91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7625" y="3575050"/>
            <a:ext cx="31162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只在</a:t>
            </a:r>
            <a:r>
              <a:rPr kumimoji="0" lang="en-GB" altLang="zh-CN" i="1">
                <a:solidFill>
                  <a:srgbClr val="66FFFF"/>
                </a:solidFill>
              </a:rPr>
              <a:t>z</a:t>
            </a:r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轴附近观察</a:t>
            </a:r>
          </a:p>
        </p:txBody>
      </p:sp>
      <p:sp>
        <p:nvSpPr>
          <p:cNvPr id="342051" name="Text Box 35">
            <a:extLst>
              <a:ext uri="{FF2B5EF4-FFF2-40B4-BE49-F238E27FC236}">
                <a16:creationId xmlns:a16="http://schemas.microsoft.com/office/drawing/2014/main" id="{01C492CF-026E-4019-A2A9-8826FAB059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550" y="2857500"/>
            <a:ext cx="14097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由上式得</a:t>
            </a:r>
          </a:p>
        </p:txBody>
      </p:sp>
      <p:graphicFrame>
        <p:nvGraphicFramePr>
          <p:cNvPr id="342052" name="Object 15">
            <a:extLst>
              <a:ext uri="{FF2B5EF4-FFF2-40B4-BE49-F238E27FC236}">
                <a16:creationId xmlns:a16="http://schemas.microsoft.com/office/drawing/2014/main" id="{E113D678-31AC-4CA0-BA55-2461A2F165F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95500" y="2857500"/>
          <a:ext cx="1801813" cy="468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5" name="公式" r:id="rId37" imgW="847731" imgH="190432" progId="Equation.3">
                  <p:embed/>
                </p:oleObj>
              </mc:Choice>
              <mc:Fallback>
                <p:oleObj name="公式" r:id="rId37" imgW="847731" imgH="190432" progId="Equation.3">
                  <p:embed/>
                  <p:pic>
                    <p:nvPicPr>
                      <p:cNvPr id="342052" name="Object 15">
                        <a:extLst>
                          <a:ext uri="{FF2B5EF4-FFF2-40B4-BE49-F238E27FC236}">
                            <a16:creationId xmlns:a16="http://schemas.microsoft.com/office/drawing/2014/main" id="{E113D678-31AC-4CA0-BA55-2461A2F165F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5500" y="2857500"/>
                        <a:ext cx="1801813" cy="468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53" name="Object 16">
            <a:extLst>
              <a:ext uri="{FF2B5EF4-FFF2-40B4-BE49-F238E27FC236}">
                <a16:creationId xmlns:a16="http://schemas.microsoft.com/office/drawing/2014/main" id="{44894AF7-D311-48D1-9C9A-8CB6171641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86625" y="2786063"/>
          <a:ext cx="6350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6" name="公式" r:id="rId39" imgW="590537" imgH="676309" progId="Equation.3">
                  <p:embed/>
                </p:oleObj>
              </mc:Choice>
              <mc:Fallback>
                <p:oleObj name="公式" r:id="rId39" imgW="590537" imgH="676309" progId="Equation.3">
                  <p:embed/>
                  <p:pic>
                    <p:nvPicPr>
                      <p:cNvPr id="342053" name="Object 16">
                        <a:extLst>
                          <a:ext uri="{FF2B5EF4-FFF2-40B4-BE49-F238E27FC236}">
                            <a16:creationId xmlns:a16="http://schemas.microsoft.com/office/drawing/2014/main" id="{44894AF7-D311-48D1-9C9A-8CB6171641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86625" y="2786063"/>
                        <a:ext cx="6350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2054" name="Object 17">
            <a:extLst>
              <a:ext uri="{FF2B5EF4-FFF2-40B4-BE49-F238E27FC236}">
                <a16:creationId xmlns:a16="http://schemas.microsoft.com/office/drawing/2014/main" id="{9EE4DF99-D988-4753-AD0F-2012E78425E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86500" y="3657600"/>
          <a:ext cx="11811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7" name="公式" r:id="rId41" imgW="1133367" imgH="295139" progId="Equation.3">
                  <p:embed/>
                </p:oleObj>
              </mc:Choice>
              <mc:Fallback>
                <p:oleObj name="公式" r:id="rId41" imgW="1133367" imgH="295139" progId="Equation.3">
                  <p:embed/>
                  <p:pic>
                    <p:nvPicPr>
                      <p:cNvPr id="342054" name="Object 17">
                        <a:extLst>
                          <a:ext uri="{FF2B5EF4-FFF2-40B4-BE49-F238E27FC236}">
                            <a16:creationId xmlns:a16="http://schemas.microsoft.com/office/drawing/2014/main" id="{9EE4DF99-D988-4753-AD0F-2012E78425E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6500" y="3657600"/>
                        <a:ext cx="11811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2055" name="Text Box 39">
            <a:extLst>
              <a:ext uri="{FF2B5EF4-FFF2-40B4-BE49-F238E27FC236}">
                <a16:creationId xmlns:a16="http://schemas.microsoft.com/office/drawing/2014/main" id="{E5B2E2C8-3B38-4449-9221-AF1FAE0954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3571875"/>
            <a:ext cx="3460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实际的干涉实验 </a:t>
            </a:r>
            <a:r>
              <a:rPr kumimoji="0" lang="en-US" altLang="zh-CN" b="0" i="1">
                <a:solidFill>
                  <a:srgbClr val="FFCC00"/>
                </a:solidFill>
                <a:ea typeface="仿宋_GB2312" pitchFamily="49" charset="-122"/>
              </a:rPr>
              <a:t>d </a:t>
            </a:r>
            <a:r>
              <a:rPr kumimoji="0" lang="en-US" altLang="zh-CN">
                <a:solidFill>
                  <a:srgbClr val="FFCC00"/>
                </a:solidFill>
                <a:ea typeface="仿宋_GB2312" pitchFamily="49" charset="-122"/>
              </a:rPr>
              <a:t>&lt;&lt;</a:t>
            </a:r>
            <a:r>
              <a:rPr kumimoji="0" lang="en-US" altLang="zh-CN" b="0">
                <a:solidFill>
                  <a:srgbClr val="FFCC00"/>
                </a:solidFill>
                <a:ea typeface="仿宋_GB2312" pitchFamily="49" charset="-122"/>
              </a:rPr>
              <a:t> </a:t>
            </a:r>
            <a:r>
              <a:rPr kumimoji="0" lang="en-US" altLang="zh-CN" b="0" i="1">
                <a:solidFill>
                  <a:srgbClr val="FFCC00"/>
                </a:solidFill>
                <a:ea typeface="仿宋_GB2312" pitchFamily="49" charset="-122"/>
              </a:rPr>
              <a:t>D </a:t>
            </a:r>
            <a:r>
              <a:rPr kumimoji="0" lang="en-US" altLang="zh-CN" b="0">
                <a:solidFill>
                  <a:schemeClr val="bg1"/>
                </a:solidFill>
                <a:ea typeface="仿宋_GB2312" pitchFamily="49" charset="-122"/>
              </a:rPr>
              <a:t>,</a:t>
            </a:r>
          </a:p>
        </p:txBody>
      </p:sp>
      <p:sp>
        <p:nvSpPr>
          <p:cNvPr id="41" name="Rectangle 16">
            <a:extLst>
              <a:ext uri="{FF2B5EF4-FFF2-40B4-BE49-F238E27FC236}">
                <a16:creationId xmlns:a16="http://schemas.microsoft.com/office/drawing/2014/main" id="{0C4004E1-A36B-4B86-8D41-0DD0A5F2C9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225" y="5643563"/>
            <a:ext cx="111283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kumimoji="0" lang="zh-CN" altLang="en-US" dirty="0">
                <a:solidFill>
                  <a:srgbClr val="00FFFF"/>
                </a:solidFill>
                <a:latin typeface="+mn-ea"/>
                <a:ea typeface="+mn-ea"/>
              </a:rPr>
              <a:t>注意：</a:t>
            </a:r>
          </a:p>
        </p:txBody>
      </p:sp>
      <p:sp>
        <p:nvSpPr>
          <p:cNvPr id="42" name="Rectangle 17">
            <a:extLst>
              <a:ext uri="{FF2B5EF4-FFF2-40B4-BE49-F238E27FC236}">
                <a16:creationId xmlns:a16="http://schemas.microsoft.com/office/drawing/2014/main" id="{8C14E8E3-FB66-4C3A-9D3D-0746BD2E2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1625" y="5643563"/>
            <a:ext cx="46085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kumimoji="0" lang="en-US" altLang="zh-CN" dirty="0">
                <a:solidFill>
                  <a:schemeClr val="bg1"/>
                </a:solidFill>
                <a:cs typeface="Times New Roman" pitchFamily="18" charset="0"/>
              </a:rPr>
              <a:t>①  </a:t>
            </a:r>
            <a:r>
              <a:rPr kumimoji="0" lang="en-US" altLang="zh-CN" i="1" dirty="0">
                <a:solidFill>
                  <a:srgbClr val="FFFF00"/>
                </a:solidFill>
              </a:rPr>
              <a:t>k</a:t>
            </a:r>
            <a:r>
              <a:rPr kumimoji="0" lang="en-US" altLang="zh-CN" dirty="0">
                <a:solidFill>
                  <a:schemeClr val="bg1"/>
                </a:solidFill>
              </a:rPr>
              <a:t> </a:t>
            </a:r>
            <a:r>
              <a:rPr kumimoji="0" lang="zh-CN" altLang="en-US" dirty="0">
                <a:solidFill>
                  <a:schemeClr val="bg1"/>
                </a:solidFill>
              </a:rPr>
              <a:t>等于几，代表</a:t>
            </a:r>
            <a:r>
              <a:rPr kumimoji="0" lang="zh-CN" alt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第几</a:t>
            </a:r>
            <a:r>
              <a:rPr kumimoji="0" lang="zh-CN" alt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itchFamily="49" charset="-122"/>
              </a:rPr>
              <a:t>级</a:t>
            </a:r>
            <a:r>
              <a:rPr kumimoji="0" lang="zh-CN" altLang="en-US" dirty="0">
                <a:solidFill>
                  <a:schemeClr val="bg1"/>
                </a:solidFill>
              </a:rPr>
              <a:t>明纹。</a:t>
            </a:r>
          </a:p>
        </p:txBody>
      </p:sp>
      <p:sp>
        <p:nvSpPr>
          <p:cNvPr id="43" name="Rectangle 19">
            <a:extLst>
              <a:ext uri="{FF2B5EF4-FFF2-40B4-BE49-F238E27FC236}">
                <a16:creationId xmlns:a16="http://schemas.microsoft.com/office/drawing/2014/main" id="{0F02C351-9BE6-453E-8215-88E321EAF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2263" y="6181725"/>
            <a:ext cx="49799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kumimoji="0" lang="en-US" altLang="zh-CN" dirty="0">
                <a:solidFill>
                  <a:schemeClr val="bg1"/>
                </a:solidFill>
                <a:cs typeface="Times New Roman" pitchFamily="18" charset="0"/>
              </a:rPr>
              <a:t>② </a:t>
            </a:r>
            <a:r>
              <a:rPr kumimoji="0" lang="zh-CN" altLang="en-US" dirty="0">
                <a:solidFill>
                  <a:schemeClr val="bg1"/>
                </a:solidFill>
              </a:rPr>
              <a:t>零级明纹由</a:t>
            </a:r>
            <a:r>
              <a:rPr kumimoji="0" lang="zh-CN" altLang="en-US" dirty="0">
                <a:solidFill>
                  <a:schemeClr val="folHlink"/>
                </a:solidFill>
              </a:rPr>
              <a:t>    </a:t>
            </a:r>
            <a:r>
              <a:rPr kumimoji="0" lang="zh-CN" altLang="en-US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光程差 </a:t>
            </a:r>
            <a:r>
              <a:rPr kumimoji="0" lang="en-US" altLang="zh-CN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= 0</a:t>
            </a:r>
            <a:r>
              <a:rPr kumimoji="0" lang="en-US" altLang="zh-CN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</a:t>
            </a:r>
            <a:r>
              <a:rPr kumimoji="0" lang="zh-CN" altLang="en-US" dirty="0">
                <a:solidFill>
                  <a:schemeClr val="bg1"/>
                </a:solidFill>
              </a:rPr>
              <a:t>决定</a:t>
            </a:r>
          </a:p>
        </p:txBody>
      </p:sp>
      <p:grpSp>
        <p:nvGrpSpPr>
          <p:cNvPr id="5" name="组合 56">
            <a:extLst>
              <a:ext uri="{FF2B5EF4-FFF2-40B4-BE49-F238E27FC236}">
                <a16:creationId xmlns:a16="http://schemas.microsoft.com/office/drawing/2014/main" id="{D023667F-626A-41A0-8D9D-21796E699771}"/>
              </a:ext>
            </a:extLst>
          </p:cNvPr>
          <p:cNvGrpSpPr>
            <a:grpSpLocks/>
          </p:cNvGrpSpPr>
          <p:nvPr/>
        </p:nvGrpSpPr>
        <p:grpSpPr bwMode="auto">
          <a:xfrm>
            <a:off x="5159375" y="857250"/>
            <a:ext cx="3057525" cy="1285875"/>
            <a:chOff x="5159834" y="858026"/>
            <a:chExt cx="3056298" cy="1285884"/>
          </a:xfrm>
        </p:grpSpPr>
        <p:grpSp>
          <p:nvGrpSpPr>
            <p:cNvPr id="22570" name="组合 50">
              <a:extLst>
                <a:ext uri="{FF2B5EF4-FFF2-40B4-BE49-F238E27FC236}">
                  <a16:creationId xmlns:a16="http://schemas.microsoft.com/office/drawing/2014/main" id="{078E86B5-92C6-4149-A4AA-A5EF08902C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43834" y="858026"/>
              <a:ext cx="572298" cy="927900"/>
              <a:chOff x="7643834" y="858026"/>
              <a:chExt cx="572298" cy="927900"/>
            </a:xfrm>
          </p:grpSpPr>
          <p:cxnSp>
            <p:nvCxnSpPr>
              <p:cNvPr id="22573" name="直接连接符 46">
                <a:extLst>
                  <a:ext uri="{FF2B5EF4-FFF2-40B4-BE49-F238E27FC236}">
                    <a16:creationId xmlns:a16="http://schemas.microsoft.com/office/drawing/2014/main" id="{882EA3AB-18D9-49AB-8034-F48B4C98E331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rot="5400000">
                <a:off x="8001024" y="1071546"/>
                <a:ext cx="428628" cy="1588"/>
              </a:xfrm>
              <a:prstGeom prst="line">
                <a:avLst/>
              </a:prstGeom>
              <a:noFill/>
              <a:ln w="25400" algn="ctr">
                <a:solidFill>
                  <a:schemeClr val="bg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22574" name="直接连接符 48">
                <a:extLst>
                  <a:ext uri="{FF2B5EF4-FFF2-40B4-BE49-F238E27FC236}">
                    <a16:creationId xmlns:a16="http://schemas.microsoft.com/office/drawing/2014/main" id="{EA037219-28D4-4291-B0CF-680EDB8D526C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rot="10800000" flipV="1">
                <a:off x="7643834" y="1285860"/>
                <a:ext cx="571504" cy="500066"/>
              </a:xfrm>
              <a:prstGeom prst="line">
                <a:avLst/>
              </a:prstGeom>
              <a:noFill/>
              <a:ln w="25400" algn="ctr">
                <a:solidFill>
                  <a:schemeClr val="bg1"/>
                </a:solidFill>
                <a:prstDash val="sys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22571" name="直接连接符 52">
              <a:extLst>
                <a:ext uri="{FF2B5EF4-FFF2-40B4-BE49-F238E27FC236}">
                  <a16:creationId xmlns:a16="http://schemas.microsoft.com/office/drawing/2014/main" id="{039B9DBE-B251-4D8C-A51F-B3E525AC2C6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465239" y="1964521"/>
              <a:ext cx="357190" cy="1588"/>
            </a:xfrm>
            <a:prstGeom prst="line">
              <a:avLst/>
            </a:prstGeom>
            <a:noFill/>
            <a:ln w="25400" algn="ctr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2572" name="直接连接符 54">
              <a:extLst>
                <a:ext uri="{FF2B5EF4-FFF2-40B4-BE49-F238E27FC236}">
                  <a16:creationId xmlns:a16="http://schemas.microsoft.com/office/drawing/2014/main" id="{FCB52C1F-CE55-48B4-BB5E-F879CE49921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5159834" y="1928802"/>
              <a:ext cx="2484000" cy="1588"/>
            </a:xfrm>
            <a:prstGeom prst="line">
              <a:avLst/>
            </a:prstGeom>
            <a:noFill/>
            <a:ln w="12700" algn="ctr">
              <a:solidFill>
                <a:schemeClr val="bg1"/>
              </a:solidFill>
              <a:round/>
              <a:headEnd type="triangle" w="med" len="lg"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42033" name="Line 17">
            <a:extLst>
              <a:ext uri="{FF2B5EF4-FFF2-40B4-BE49-F238E27FC236}">
                <a16:creationId xmlns:a16="http://schemas.microsoft.com/office/drawing/2014/main" id="{0A3FBF7E-88D3-4BCC-9027-E7C2121AF23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86300" y="896938"/>
            <a:ext cx="3535363" cy="1296987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" name="Object 44">
            <a:extLst>
              <a:ext uri="{FF2B5EF4-FFF2-40B4-BE49-F238E27FC236}">
                <a16:creationId xmlns:a16="http://schemas.microsoft.com/office/drawing/2014/main" id="{2F14822D-A9E2-40AA-B2DB-033CBD42BD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29375" y="2000250"/>
          <a:ext cx="327025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8" name="公式" r:id="rId43" imgW="114376" imgH="114198" progId="Equation.3">
                  <p:embed/>
                </p:oleObj>
              </mc:Choice>
              <mc:Fallback>
                <p:oleObj name="公式" r:id="rId43" imgW="114376" imgH="114198" progId="Equation.3">
                  <p:embed/>
                  <p:pic>
                    <p:nvPicPr>
                      <p:cNvPr id="3" name="Object 44">
                        <a:extLst>
                          <a:ext uri="{FF2B5EF4-FFF2-40B4-BE49-F238E27FC236}">
                            <a16:creationId xmlns:a16="http://schemas.microsoft.com/office/drawing/2014/main" id="{2F14822D-A9E2-40AA-B2DB-033CBD42BD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29375" y="2000250"/>
                        <a:ext cx="327025" cy="323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" name="右箭头 57">
            <a:extLst>
              <a:ext uri="{FF2B5EF4-FFF2-40B4-BE49-F238E27FC236}">
                <a16:creationId xmlns:a16="http://schemas.microsoft.com/office/drawing/2014/main" id="{87C5EFCB-898C-41B1-9008-6962372B7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375" y="3000375"/>
            <a:ext cx="714375" cy="285750"/>
          </a:xfrm>
          <a:prstGeom prst="rightArrow">
            <a:avLst>
              <a:gd name="adj1" fmla="val 50000"/>
              <a:gd name="adj2" fmla="val 82292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59" name="右弧形箭头 58">
            <a:extLst>
              <a:ext uri="{FF2B5EF4-FFF2-40B4-BE49-F238E27FC236}">
                <a16:creationId xmlns:a16="http://schemas.microsoft.com/office/drawing/2014/main" id="{04EB52F4-D927-4E7F-A34E-16FE3BC2A673}"/>
              </a:ext>
            </a:extLst>
          </p:cNvPr>
          <p:cNvSpPr>
            <a:spLocks noChangeArrowheads="1"/>
          </p:cNvSpPr>
          <p:nvPr/>
        </p:nvSpPr>
        <p:spPr bwMode="auto">
          <a:xfrm rot="19171964" flipV="1">
            <a:off x="8107363" y="2822575"/>
            <a:ext cx="436562" cy="690563"/>
          </a:xfrm>
          <a:prstGeom prst="curvedLeftArrow">
            <a:avLst>
              <a:gd name="adj1" fmla="val 30919"/>
              <a:gd name="adj2" fmla="val 82753"/>
              <a:gd name="adj3" fmla="val 42616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graphicFrame>
        <p:nvGraphicFramePr>
          <p:cNvPr id="4" name="Object 45">
            <a:extLst>
              <a:ext uri="{FF2B5EF4-FFF2-40B4-BE49-F238E27FC236}">
                <a16:creationId xmlns:a16="http://schemas.microsoft.com/office/drawing/2014/main" id="{18B0972F-44E1-4296-AA56-2B5278FCE1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43813" y="3571875"/>
          <a:ext cx="1227137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29" name="公式" r:id="rId45" imgW="685953" imgH="171450" progId="Equation.3">
                  <p:embed/>
                </p:oleObj>
              </mc:Choice>
              <mc:Fallback>
                <p:oleObj name="公式" r:id="rId45" imgW="685953" imgH="171450" progId="Equation.3">
                  <p:embed/>
                  <p:pic>
                    <p:nvPicPr>
                      <p:cNvPr id="4" name="Object 45">
                        <a:extLst>
                          <a:ext uri="{FF2B5EF4-FFF2-40B4-BE49-F238E27FC236}">
                            <a16:creationId xmlns:a16="http://schemas.microsoft.com/office/drawing/2014/main" id="{18B0972F-44E1-4296-AA56-2B5278FCE1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43813" y="3571875"/>
                        <a:ext cx="1227137" cy="36036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69" name="灯片编号占位符 1">
            <a:extLst>
              <a:ext uri="{FF2B5EF4-FFF2-40B4-BE49-F238E27FC236}">
                <a16:creationId xmlns:a16="http://schemas.microsoft.com/office/drawing/2014/main" id="{A5F6112B-6FFF-4658-93D3-36BD83766352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69DCC27-1667-42D1-8238-CD4C19DB6578}" type="slidenum">
              <a:rPr lang="en-US" altLang="zh-CN" b="0">
                <a:solidFill>
                  <a:srgbClr val="FF00FF"/>
                </a:solidFill>
              </a:rPr>
              <a:pPr eaLnBrk="1" hangingPunct="1"/>
              <a:t>3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2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2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42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42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42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42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2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2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4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000"/>
                                        <p:tgtEl>
                                          <p:spTgt spid="342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42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1000"/>
                                        <p:tgtEl>
                                          <p:spTgt spid="342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42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42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42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4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4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4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 nodeType="clickPar">
                      <p:stCondLst>
                        <p:cond delay="indefinite"/>
                      </p:stCondLst>
                      <p:childTnLst>
                        <p:par>
                          <p:cTn id="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34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4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4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34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4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342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34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342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342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 nodeType="clickPar">
                      <p:stCondLst>
                        <p:cond delay="indefinite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342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342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 nodeType="clickPar">
                      <p:stCondLst>
                        <p:cond delay="indefinite"/>
                      </p:stCondLst>
                      <p:childTnLst>
                        <p:par>
                          <p:cTn id="1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 nodeType="clickPar">
                      <p:stCondLst>
                        <p:cond delay="indefinite"/>
                      </p:stCondLst>
                      <p:childTnLst>
                        <p:par>
                          <p:cTn id="1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020" grpId="0"/>
      <p:bldP spid="342021" grpId="0"/>
      <p:bldP spid="342044" grpId="0" autoUpdateAnimBg="0"/>
      <p:bldP spid="342046" grpId="0" animBg="1"/>
      <p:bldP spid="342047" grpId="0" autoUpdateAnimBg="0"/>
      <p:bldP spid="342048" grpId="0" animBg="1"/>
      <p:bldP spid="342050" grpId="0"/>
      <p:bldP spid="342051" grpId="0"/>
      <p:bldP spid="342055" grpId="0"/>
      <p:bldP spid="41" grpId="0"/>
      <p:bldP spid="42" grpId="0" autoUpdateAnimBg="0"/>
      <p:bldP spid="43" grpId="0" autoUpdateAnimBg="0"/>
      <p:bldP spid="58" grpId="0" animBg="1"/>
      <p:bldP spid="5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3042" name="Object 2">
            <a:extLst>
              <a:ext uri="{FF2B5EF4-FFF2-40B4-BE49-F238E27FC236}">
                <a16:creationId xmlns:a16="http://schemas.microsoft.com/office/drawing/2014/main" id="{3989640E-A460-4312-B14C-E0F45181EB32}"/>
              </a:ext>
            </a:extLst>
          </p:cNvPr>
          <p:cNvGraphicFramePr>
            <a:graphicFrameLocks/>
          </p:cNvGraphicFramePr>
          <p:nvPr/>
        </p:nvGraphicFramePr>
        <p:xfrm>
          <a:off x="1220788" y="2236788"/>
          <a:ext cx="3351212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87" name="公式" r:id="rId3" imgW="3305296" imgH="361882" progId="Equation.3">
                  <p:embed/>
                </p:oleObj>
              </mc:Choice>
              <mc:Fallback>
                <p:oleObj name="公式" r:id="rId3" imgW="3305296" imgH="361882" progId="Equation.3">
                  <p:embed/>
                  <p:pic>
                    <p:nvPicPr>
                      <p:cNvPr id="343042" name="Object 2">
                        <a:extLst>
                          <a:ext uri="{FF2B5EF4-FFF2-40B4-BE49-F238E27FC236}">
                            <a16:creationId xmlns:a16="http://schemas.microsoft.com/office/drawing/2014/main" id="{3989640E-A460-4312-B14C-E0F45181EB3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0788" y="2236788"/>
                        <a:ext cx="3351212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43" name="Object 3">
            <a:extLst>
              <a:ext uri="{FF2B5EF4-FFF2-40B4-BE49-F238E27FC236}">
                <a16:creationId xmlns:a16="http://schemas.microsoft.com/office/drawing/2014/main" id="{15615CEF-1A0A-4CC4-BBD7-A126C79F9E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85875" y="2851150"/>
          <a:ext cx="1368425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88" name="公式" r:id="rId5" imgW="704914" imgH="342900" progId="Equation.3">
                  <p:embed/>
                </p:oleObj>
              </mc:Choice>
              <mc:Fallback>
                <p:oleObj name="公式" r:id="rId5" imgW="704914" imgH="342900" progId="Equation.3">
                  <p:embed/>
                  <p:pic>
                    <p:nvPicPr>
                      <p:cNvPr id="343043" name="Object 3">
                        <a:extLst>
                          <a:ext uri="{FF2B5EF4-FFF2-40B4-BE49-F238E27FC236}">
                            <a16:creationId xmlns:a16="http://schemas.microsoft.com/office/drawing/2014/main" id="{15615CEF-1A0A-4CC4-BBD7-A126C79F9EA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75" y="2851150"/>
                        <a:ext cx="1368425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3044" name="Object 4">
            <a:extLst>
              <a:ext uri="{FF2B5EF4-FFF2-40B4-BE49-F238E27FC236}">
                <a16:creationId xmlns:a16="http://schemas.microsoft.com/office/drawing/2014/main" id="{61B18DF5-9464-4B5E-9AAB-C60BE4C665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24513" y="2622550"/>
          <a:ext cx="3233737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89" name="公式" r:id="rId7" imgW="1723904" imgH="361882" progId="Equation.3">
                  <p:embed/>
                </p:oleObj>
              </mc:Choice>
              <mc:Fallback>
                <p:oleObj name="公式" r:id="rId7" imgW="1723904" imgH="361882" progId="Equation.3">
                  <p:embed/>
                  <p:pic>
                    <p:nvPicPr>
                      <p:cNvPr id="343044" name="Object 4">
                        <a:extLst>
                          <a:ext uri="{FF2B5EF4-FFF2-40B4-BE49-F238E27FC236}">
                            <a16:creationId xmlns:a16="http://schemas.microsoft.com/office/drawing/2014/main" id="{61B18DF5-9464-4B5E-9AAB-C60BE4C665C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24513" y="2622550"/>
                        <a:ext cx="3233737" cy="76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3045" name="Rectangle 5">
            <a:extLst>
              <a:ext uri="{FF2B5EF4-FFF2-40B4-BE49-F238E27FC236}">
                <a16:creationId xmlns:a16="http://schemas.microsoft.com/office/drawing/2014/main" id="{4AA65AB3-4EA8-4CC7-99E0-414C64902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813" y="1643063"/>
            <a:ext cx="30718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zh-CN" altLang="en-US">
                <a:solidFill>
                  <a:schemeClr val="bg1"/>
                </a:solidFill>
                <a:ea typeface="仿宋_GB2312" pitchFamily="49" charset="-122"/>
              </a:rPr>
              <a:t> 光强分布图</a:t>
            </a:r>
          </a:p>
        </p:txBody>
      </p:sp>
      <p:sp>
        <p:nvSpPr>
          <p:cNvPr id="343046" name="AutoShape 6">
            <a:extLst>
              <a:ext uri="{FF2B5EF4-FFF2-40B4-BE49-F238E27FC236}">
                <a16:creationId xmlns:a16="http://schemas.microsoft.com/office/drawing/2014/main" id="{B5C3945C-DC2E-4867-9D5B-47C08E498294}"/>
              </a:ext>
            </a:extLst>
          </p:cNvPr>
          <p:cNvSpPr>
            <a:spLocks/>
          </p:cNvSpPr>
          <p:nvPr/>
        </p:nvSpPr>
        <p:spPr bwMode="auto">
          <a:xfrm>
            <a:off x="927100" y="2454275"/>
            <a:ext cx="144463" cy="828675"/>
          </a:xfrm>
          <a:prstGeom prst="leftBrace">
            <a:avLst>
              <a:gd name="adj1" fmla="val 96640"/>
              <a:gd name="adj2" fmla="val 50000"/>
            </a:avLst>
          </a:prstGeom>
          <a:noFill/>
          <a:ln w="19050">
            <a:solidFill>
              <a:srgbClr val="B2B2B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343047" name="AutoShape 7">
            <a:extLst>
              <a:ext uri="{FF2B5EF4-FFF2-40B4-BE49-F238E27FC236}">
                <a16:creationId xmlns:a16="http://schemas.microsoft.com/office/drawing/2014/main" id="{590342AF-0C6F-4310-9AB0-1B4FC0F774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3375" y="2928938"/>
            <a:ext cx="1428750" cy="214312"/>
          </a:xfrm>
          <a:prstGeom prst="rightArrow">
            <a:avLst>
              <a:gd name="adj1" fmla="val 50000"/>
              <a:gd name="adj2" fmla="val 162068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pic>
        <p:nvPicPr>
          <p:cNvPr id="343048" name="Picture 8" descr="t1">
            <a:extLst>
              <a:ext uri="{FF2B5EF4-FFF2-40B4-BE49-F238E27FC236}">
                <a16:creationId xmlns:a16="http://schemas.microsoft.com/office/drawing/2014/main" id="{7C6542E8-56AE-4523-AC3F-25D0EE397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4" r="11615"/>
          <a:stretch>
            <a:fillRect/>
          </a:stretch>
        </p:blipFill>
        <p:spPr bwMode="auto">
          <a:xfrm>
            <a:off x="2500313" y="5059363"/>
            <a:ext cx="4786312" cy="1512887"/>
          </a:xfrm>
          <a:prstGeom prst="rect">
            <a:avLst/>
          </a:prstGeom>
          <a:noFill/>
          <a:ln w="9525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9">
            <a:extLst>
              <a:ext uri="{FF2B5EF4-FFF2-40B4-BE49-F238E27FC236}">
                <a16:creationId xmlns:a16="http://schemas.microsoft.com/office/drawing/2014/main" id="{C05E0C40-6ADD-4975-A07F-171DCC6E68BE}"/>
              </a:ext>
            </a:extLst>
          </p:cNvPr>
          <p:cNvGrpSpPr>
            <a:grpSpLocks/>
          </p:cNvGrpSpPr>
          <p:nvPr/>
        </p:nvGrpSpPr>
        <p:grpSpPr bwMode="auto">
          <a:xfrm>
            <a:off x="3303588" y="3500438"/>
            <a:ext cx="3405187" cy="1419225"/>
            <a:chOff x="1643" y="276"/>
            <a:chExt cx="2939" cy="894"/>
          </a:xfrm>
        </p:grpSpPr>
        <p:sp>
          <p:nvSpPr>
            <p:cNvPr id="23569" name="Line 10">
              <a:extLst>
                <a:ext uri="{FF2B5EF4-FFF2-40B4-BE49-F238E27FC236}">
                  <a16:creationId xmlns:a16="http://schemas.microsoft.com/office/drawing/2014/main" id="{509E3C46-478C-4D03-B21A-7AC10256291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3" y="923"/>
              <a:ext cx="2777" cy="0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 type="none" w="med" len="sm"/>
              <a:tailEnd type="triangl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0" name="Rectangle 11">
              <a:extLst>
                <a:ext uri="{FF2B5EF4-FFF2-40B4-BE49-F238E27FC236}">
                  <a16:creationId xmlns:a16="http://schemas.microsoft.com/office/drawing/2014/main" id="{6E96FEF2-67F6-4BD7-B082-3A7C022D4C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98" y="276"/>
              <a:ext cx="183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2000" i="1">
                  <a:solidFill>
                    <a:schemeClr val="bg1"/>
                  </a:solidFill>
                </a:rPr>
                <a:t>I</a:t>
              </a:r>
              <a:endParaRPr lang="en-US" altLang="zh-CN" sz="2000" b="0">
                <a:solidFill>
                  <a:schemeClr val="bg1"/>
                </a:solidFill>
              </a:endParaRPr>
            </a:p>
          </p:txBody>
        </p:sp>
        <p:sp>
          <p:nvSpPr>
            <p:cNvPr id="23571" name="Freeform 12">
              <a:extLst>
                <a:ext uri="{FF2B5EF4-FFF2-40B4-BE49-F238E27FC236}">
                  <a16:creationId xmlns:a16="http://schemas.microsoft.com/office/drawing/2014/main" id="{01A36E26-8430-4DA1-97B6-5EC2E4C06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3" y="711"/>
              <a:ext cx="306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2" name="Freeform 13">
              <a:extLst>
                <a:ext uri="{FF2B5EF4-FFF2-40B4-BE49-F238E27FC236}">
                  <a16:creationId xmlns:a16="http://schemas.microsoft.com/office/drawing/2014/main" id="{24F9330E-02D7-4534-A213-A5F3C28AA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1" y="519"/>
              <a:ext cx="279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3" name="Freeform 14">
              <a:extLst>
                <a:ext uri="{FF2B5EF4-FFF2-40B4-BE49-F238E27FC236}">
                  <a16:creationId xmlns:a16="http://schemas.microsoft.com/office/drawing/2014/main" id="{4FED50D6-1072-487C-8E90-B7C8076ADE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4" y="709"/>
              <a:ext cx="279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4" name="Freeform 15">
              <a:extLst>
                <a:ext uri="{FF2B5EF4-FFF2-40B4-BE49-F238E27FC236}">
                  <a16:creationId xmlns:a16="http://schemas.microsoft.com/office/drawing/2014/main" id="{6FAB1583-8F4F-4F9B-A1FD-1D8590C6E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0" y="519"/>
              <a:ext cx="280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5" name="Freeform 16">
              <a:extLst>
                <a:ext uri="{FF2B5EF4-FFF2-40B4-BE49-F238E27FC236}">
                  <a16:creationId xmlns:a16="http://schemas.microsoft.com/office/drawing/2014/main" id="{8D3ED525-F0AB-4856-BE47-E6DB222E5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3" y="709"/>
              <a:ext cx="279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6" name="Freeform 17">
              <a:extLst>
                <a:ext uri="{FF2B5EF4-FFF2-40B4-BE49-F238E27FC236}">
                  <a16:creationId xmlns:a16="http://schemas.microsoft.com/office/drawing/2014/main" id="{04D51559-E1A0-42EF-8295-D9B0763E0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2" y="512"/>
              <a:ext cx="278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7" name="Freeform 18">
              <a:extLst>
                <a:ext uri="{FF2B5EF4-FFF2-40B4-BE49-F238E27FC236}">
                  <a16:creationId xmlns:a16="http://schemas.microsoft.com/office/drawing/2014/main" id="{39B225BE-7564-4ACD-B1E2-9D60AAD28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5" y="709"/>
              <a:ext cx="278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8" name="Freeform 19">
              <a:extLst>
                <a:ext uri="{FF2B5EF4-FFF2-40B4-BE49-F238E27FC236}">
                  <a16:creationId xmlns:a16="http://schemas.microsoft.com/office/drawing/2014/main" id="{52E9E769-00CB-4158-BB05-9418E5A4A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2" y="515"/>
              <a:ext cx="280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9" name="Freeform 20">
              <a:extLst>
                <a:ext uri="{FF2B5EF4-FFF2-40B4-BE49-F238E27FC236}">
                  <a16:creationId xmlns:a16="http://schemas.microsoft.com/office/drawing/2014/main" id="{3BBA4E4D-6301-4D1F-9BEA-9EFEA75E2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0" y="519"/>
              <a:ext cx="280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0" name="Line 21">
              <a:extLst>
                <a:ext uri="{FF2B5EF4-FFF2-40B4-BE49-F238E27FC236}">
                  <a16:creationId xmlns:a16="http://schemas.microsoft.com/office/drawing/2014/main" id="{C5253E79-B7B1-4482-8DA0-361025F988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2" y="327"/>
              <a:ext cx="0" cy="596"/>
            </a:xfrm>
            <a:prstGeom prst="line">
              <a:avLst/>
            </a:prstGeom>
            <a:noFill/>
            <a:ln w="9525">
              <a:solidFill>
                <a:schemeClr val="bg1"/>
              </a:solidFill>
              <a:round/>
              <a:headEnd type="triangl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1" name="Line 22">
              <a:extLst>
                <a:ext uri="{FF2B5EF4-FFF2-40B4-BE49-F238E27FC236}">
                  <a16:creationId xmlns:a16="http://schemas.microsoft.com/office/drawing/2014/main" id="{6DD09014-B542-4669-B429-C590573AFD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11" y="512"/>
              <a:ext cx="2606" cy="0"/>
            </a:xfrm>
            <a:prstGeom prst="line">
              <a:avLst/>
            </a:prstGeom>
            <a:noFill/>
            <a:ln w="6350">
              <a:solidFill>
                <a:srgbClr val="76FB4D"/>
              </a:solidFill>
              <a:prstDash val="sys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2" name="Line 23">
              <a:extLst>
                <a:ext uri="{FF2B5EF4-FFF2-40B4-BE49-F238E27FC236}">
                  <a16:creationId xmlns:a16="http://schemas.microsoft.com/office/drawing/2014/main" id="{34B0AD81-63EC-4813-8357-E177773C5A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85" y="517"/>
              <a:ext cx="0" cy="402"/>
            </a:xfrm>
            <a:prstGeom prst="line">
              <a:avLst/>
            </a:prstGeom>
            <a:noFill/>
            <a:ln w="6350">
              <a:solidFill>
                <a:srgbClr val="76FB4D"/>
              </a:solidFill>
              <a:prstDash val="sys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3" name="Line 24">
              <a:extLst>
                <a:ext uri="{FF2B5EF4-FFF2-40B4-BE49-F238E27FC236}">
                  <a16:creationId xmlns:a16="http://schemas.microsoft.com/office/drawing/2014/main" id="{61C00847-C8DE-4D08-8DBB-7387F0F7F9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16" y="517"/>
              <a:ext cx="0" cy="402"/>
            </a:xfrm>
            <a:prstGeom prst="line">
              <a:avLst/>
            </a:prstGeom>
            <a:noFill/>
            <a:ln w="6350">
              <a:solidFill>
                <a:srgbClr val="76FB4D"/>
              </a:solidFill>
              <a:prstDash val="sys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4" name="Line 25">
              <a:extLst>
                <a:ext uri="{FF2B5EF4-FFF2-40B4-BE49-F238E27FC236}">
                  <a16:creationId xmlns:a16="http://schemas.microsoft.com/office/drawing/2014/main" id="{1381F05C-1A4F-4F03-8FED-052C513DCA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2" y="522"/>
              <a:ext cx="0" cy="403"/>
            </a:xfrm>
            <a:prstGeom prst="line">
              <a:avLst/>
            </a:prstGeom>
            <a:noFill/>
            <a:ln w="6350">
              <a:solidFill>
                <a:srgbClr val="76FB4D"/>
              </a:solidFill>
              <a:prstDash val="sys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5" name="Line 26">
              <a:extLst>
                <a:ext uri="{FF2B5EF4-FFF2-40B4-BE49-F238E27FC236}">
                  <a16:creationId xmlns:a16="http://schemas.microsoft.com/office/drawing/2014/main" id="{87F9A361-7CAC-4825-8CC2-6EA097A6AB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98" y="527"/>
              <a:ext cx="0" cy="403"/>
            </a:xfrm>
            <a:prstGeom prst="line">
              <a:avLst/>
            </a:prstGeom>
            <a:noFill/>
            <a:ln w="6350">
              <a:solidFill>
                <a:srgbClr val="76FB4D"/>
              </a:solidFill>
              <a:prstDash val="sys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6" name="Rectangle 27">
              <a:extLst>
                <a:ext uri="{FF2B5EF4-FFF2-40B4-BE49-F238E27FC236}">
                  <a16:creationId xmlns:a16="http://schemas.microsoft.com/office/drawing/2014/main" id="{8C74C59E-5F8D-4D52-9897-8F22861623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8" y="1051"/>
              <a:ext cx="194" cy="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k</a:t>
              </a:r>
              <a:endParaRPr lang="en-US" altLang="zh-CN" sz="1800" b="0"/>
            </a:p>
          </p:txBody>
        </p:sp>
        <p:sp>
          <p:nvSpPr>
            <p:cNvPr id="23587" name="Rectangle 28">
              <a:extLst>
                <a:ext uri="{FF2B5EF4-FFF2-40B4-BE49-F238E27FC236}">
                  <a16:creationId xmlns:a16="http://schemas.microsoft.com/office/drawing/2014/main" id="{0F547AB3-94C5-4A5A-9178-E110158708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7" y="1062"/>
              <a:ext cx="221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</a:rPr>
                <a:t>0</a:t>
              </a:r>
              <a:endParaRPr lang="en-US" altLang="zh-CN" sz="1800" b="0"/>
            </a:p>
          </p:txBody>
        </p:sp>
        <p:sp>
          <p:nvSpPr>
            <p:cNvPr id="23588" name="Rectangle 29">
              <a:extLst>
                <a:ext uri="{FF2B5EF4-FFF2-40B4-BE49-F238E27FC236}">
                  <a16:creationId xmlns:a16="http://schemas.microsoft.com/office/drawing/2014/main" id="{73429C2A-A283-4FA1-BE61-9B49F6363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6" y="1073"/>
              <a:ext cx="212" cy="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</a:rPr>
                <a:t>1</a:t>
              </a:r>
              <a:endParaRPr lang="en-US" altLang="zh-CN" sz="1800" b="0"/>
            </a:p>
          </p:txBody>
        </p:sp>
        <p:sp>
          <p:nvSpPr>
            <p:cNvPr id="23589" name="Rectangle 30">
              <a:extLst>
                <a:ext uri="{FF2B5EF4-FFF2-40B4-BE49-F238E27FC236}">
                  <a16:creationId xmlns:a16="http://schemas.microsoft.com/office/drawing/2014/main" id="{49760C27-B562-4C85-969D-0214A5CF04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0" y="1057"/>
              <a:ext cx="219" cy="1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</a:rPr>
                <a:t>2</a:t>
              </a:r>
              <a:endParaRPr lang="en-US" altLang="zh-CN" sz="1800" b="0"/>
            </a:p>
          </p:txBody>
        </p:sp>
        <p:sp>
          <p:nvSpPr>
            <p:cNvPr id="23590" name="Rectangle 31">
              <a:extLst>
                <a:ext uri="{FF2B5EF4-FFF2-40B4-BE49-F238E27FC236}">
                  <a16:creationId xmlns:a16="http://schemas.microsoft.com/office/drawing/2014/main" id="{A69A267E-9403-4BD5-B0D5-CF2AB2DA3B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0" y="1062"/>
              <a:ext cx="257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  <a:latin typeface="宋体" panose="02010600030101010101" pitchFamily="2" charset="-122"/>
                </a:rPr>
                <a:t>-</a:t>
              </a:r>
              <a:r>
                <a:rPr lang="en-US" altLang="zh-CN" sz="1800">
                  <a:solidFill>
                    <a:schemeClr val="bg1"/>
                  </a:solidFill>
                </a:rPr>
                <a:t>1</a:t>
              </a:r>
              <a:endParaRPr lang="en-US" altLang="zh-CN" sz="1800" b="0"/>
            </a:p>
          </p:txBody>
        </p:sp>
        <p:sp>
          <p:nvSpPr>
            <p:cNvPr id="23591" name="Rectangle 32">
              <a:extLst>
                <a:ext uri="{FF2B5EF4-FFF2-40B4-BE49-F238E27FC236}">
                  <a16:creationId xmlns:a16="http://schemas.microsoft.com/office/drawing/2014/main" id="{848848FF-EDFE-46A2-A687-FFB80CC5B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5" y="1058"/>
              <a:ext cx="267" cy="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  <a:latin typeface="宋体" panose="02010600030101010101" pitchFamily="2" charset="-122"/>
                </a:rPr>
                <a:t>-</a:t>
              </a:r>
              <a:r>
                <a:rPr lang="en-US" altLang="zh-CN" sz="1800">
                  <a:solidFill>
                    <a:schemeClr val="bg1"/>
                  </a:solidFill>
                </a:rPr>
                <a:t>2</a:t>
              </a:r>
              <a:endParaRPr lang="en-US" altLang="zh-CN" sz="1800" b="0"/>
            </a:p>
          </p:txBody>
        </p:sp>
        <p:sp>
          <p:nvSpPr>
            <p:cNvPr id="23592" name="Rectangle 33">
              <a:extLst>
                <a:ext uri="{FF2B5EF4-FFF2-40B4-BE49-F238E27FC236}">
                  <a16:creationId xmlns:a16="http://schemas.microsoft.com/office/drawing/2014/main" id="{F5274B7D-90AB-45F7-B229-5E4A39CD4B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4" y="351"/>
              <a:ext cx="373" cy="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rgbClr val="FFFF00"/>
                  </a:solidFill>
                </a:rPr>
                <a:t>4</a:t>
              </a:r>
              <a:r>
                <a:rPr lang="en-US" altLang="zh-CN" sz="1800" i="1">
                  <a:solidFill>
                    <a:srgbClr val="FFFF00"/>
                  </a:solidFill>
                </a:rPr>
                <a:t>I</a:t>
              </a:r>
              <a:r>
                <a:rPr lang="en-US" altLang="zh-CN" sz="1800" baseline="-25000">
                  <a:solidFill>
                    <a:srgbClr val="FFFF00"/>
                  </a:solidFill>
                </a:rPr>
                <a:t>0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3" name="Rectangle 34">
              <a:extLst>
                <a:ext uri="{FF2B5EF4-FFF2-40B4-BE49-F238E27FC236}">
                  <a16:creationId xmlns:a16="http://schemas.microsoft.com/office/drawing/2014/main" id="{06DF9AB4-05EA-41B5-B399-DBBF14B70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7" y="922"/>
              <a:ext cx="202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rgbClr val="FFFF00"/>
                  </a:solidFill>
                </a:rPr>
                <a:t>x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4" name="Rectangle 35">
              <a:extLst>
                <a:ext uri="{FF2B5EF4-FFF2-40B4-BE49-F238E27FC236}">
                  <a16:creationId xmlns:a16="http://schemas.microsoft.com/office/drawing/2014/main" id="{F3E4F7A6-68B1-4910-B57D-0C198A2B74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7" y="918"/>
              <a:ext cx="211" cy="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rgbClr val="FFFF00"/>
                  </a:solidFill>
                </a:rPr>
                <a:t>0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5" name="Rectangle 36">
              <a:extLst>
                <a:ext uri="{FF2B5EF4-FFF2-40B4-BE49-F238E27FC236}">
                  <a16:creationId xmlns:a16="http://schemas.microsoft.com/office/drawing/2014/main" id="{4B5180C9-5372-4962-8819-C7AAAE5A99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8" y="922"/>
              <a:ext cx="267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rgbClr val="FFFF00"/>
                  </a:solidFill>
                </a:rPr>
                <a:t>x</a:t>
              </a:r>
              <a:r>
                <a:rPr lang="en-US" altLang="zh-CN" sz="1800" baseline="-25000">
                  <a:solidFill>
                    <a:srgbClr val="FFFF00"/>
                  </a:solidFill>
                </a:rPr>
                <a:t>1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6" name="Rectangle 37">
              <a:extLst>
                <a:ext uri="{FF2B5EF4-FFF2-40B4-BE49-F238E27FC236}">
                  <a16:creationId xmlns:a16="http://schemas.microsoft.com/office/drawing/2014/main" id="{477958D8-68AD-40ED-9632-8AB5284537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7" y="911"/>
              <a:ext cx="256" cy="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rgbClr val="FFFF00"/>
                  </a:solidFill>
                </a:rPr>
                <a:t>x</a:t>
              </a:r>
              <a:r>
                <a:rPr lang="en-US" altLang="zh-CN" sz="1800" baseline="-25000">
                  <a:solidFill>
                    <a:srgbClr val="FFFF00"/>
                  </a:solidFill>
                </a:rPr>
                <a:t>2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7" name="Rectangle 38">
              <a:extLst>
                <a:ext uri="{FF2B5EF4-FFF2-40B4-BE49-F238E27FC236}">
                  <a16:creationId xmlns:a16="http://schemas.microsoft.com/office/drawing/2014/main" id="{32709FE0-4A55-4229-8841-1B331E3B6A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" y="885"/>
              <a:ext cx="331" cy="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rgbClr val="FFFF00"/>
                  </a:solidFill>
                </a:rPr>
                <a:t>x</a:t>
              </a:r>
              <a:r>
                <a:rPr lang="en-US" altLang="zh-CN" sz="1800" baseline="-25000">
                  <a:solidFill>
                    <a:srgbClr val="FFFF00"/>
                  </a:solidFill>
                  <a:latin typeface="楷体_GB2312" pitchFamily="49" charset="-122"/>
                  <a:ea typeface="楷体_GB2312" pitchFamily="49" charset="-122"/>
                </a:rPr>
                <a:t>-</a:t>
              </a:r>
              <a:r>
                <a:rPr lang="en-US" altLang="zh-CN" sz="1800" baseline="-25000">
                  <a:solidFill>
                    <a:srgbClr val="FFFF00"/>
                  </a:solidFill>
                </a:rPr>
                <a:t>2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  <p:sp>
          <p:nvSpPr>
            <p:cNvPr id="23598" name="Rectangle 39">
              <a:extLst>
                <a:ext uri="{FF2B5EF4-FFF2-40B4-BE49-F238E27FC236}">
                  <a16:creationId xmlns:a16="http://schemas.microsoft.com/office/drawing/2014/main" id="{3D66B50D-EC06-42BD-A597-10D8F156E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9" y="911"/>
              <a:ext cx="293" cy="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rgbClr val="FFFF00"/>
                  </a:solidFill>
                </a:rPr>
                <a:t>x</a:t>
              </a:r>
              <a:r>
                <a:rPr lang="en-US" altLang="zh-CN" sz="1800" baseline="-25000">
                  <a:solidFill>
                    <a:srgbClr val="FFFF00"/>
                  </a:solidFill>
                  <a:latin typeface="楷体_GB2312" pitchFamily="49" charset="-122"/>
                  <a:ea typeface="楷体_GB2312" pitchFamily="49" charset="-122"/>
                </a:rPr>
                <a:t>-</a:t>
              </a:r>
              <a:r>
                <a:rPr lang="en-US" altLang="zh-CN" sz="1800" baseline="-25000">
                  <a:solidFill>
                    <a:srgbClr val="FFFF00"/>
                  </a:solidFill>
                </a:rPr>
                <a:t>1</a:t>
              </a:r>
              <a:endParaRPr lang="en-US" altLang="zh-CN" sz="1800" b="0">
                <a:solidFill>
                  <a:srgbClr val="FFFF00"/>
                </a:solidFill>
              </a:endParaRPr>
            </a:p>
          </p:txBody>
        </p:sp>
      </p:grpSp>
      <p:sp>
        <p:nvSpPr>
          <p:cNvPr id="40" name="Text Box 3">
            <a:extLst>
              <a:ext uri="{FF2B5EF4-FFF2-40B4-BE49-F238E27FC236}">
                <a16:creationId xmlns:a16="http://schemas.microsoft.com/office/drawing/2014/main" id="{F92F7217-04CA-47B5-A030-3B9B953F11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1388" y="357188"/>
            <a:ext cx="3816269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1" hangingPunct="1"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方正书宋简体"/>
                <a:ea typeface="楷体_GB2312" charset="-122"/>
              </a:rPr>
              <a:t>明纹中心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（光强极大）</a:t>
            </a:r>
          </a:p>
        </p:txBody>
      </p:sp>
      <p:sp>
        <p:nvSpPr>
          <p:cNvPr id="41" name="Text Box 4">
            <a:extLst>
              <a:ext uri="{FF2B5EF4-FFF2-40B4-BE49-F238E27FC236}">
                <a16:creationId xmlns:a16="http://schemas.microsoft.com/office/drawing/2014/main" id="{EC63CC9D-72EB-46AA-9C12-DE27701EF2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57750" y="323850"/>
            <a:ext cx="389071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 eaLnBrk="1" hangingPunct="1">
              <a:spcBef>
                <a:spcPct val="50000"/>
              </a:spcBef>
              <a:defRPr/>
            </a:pPr>
            <a:r>
              <a:rPr lang="en-US" altLang="zh-CN" dirty="0">
                <a:solidFill>
                  <a:srgbClr val="FFCCFF"/>
                </a:solidFill>
                <a:latin typeface="楷体_GB2312" charset="-122"/>
                <a:ea typeface="楷体_GB2312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楷体_GB2312" charset="-122"/>
                <a:ea typeface="楷体_GB2312" charset="-122"/>
              </a:rPr>
              <a:t>暗纹中心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（光强极小）</a:t>
            </a:r>
          </a:p>
        </p:txBody>
      </p:sp>
      <p:graphicFrame>
        <p:nvGraphicFramePr>
          <p:cNvPr id="42" name="Object 5">
            <a:extLst>
              <a:ext uri="{FF2B5EF4-FFF2-40B4-BE49-F238E27FC236}">
                <a16:creationId xmlns:a16="http://schemas.microsoft.com/office/drawing/2014/main" id="{9E2008CF-1E05-4471-9CC8-2EB14BD2013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1563" y="857250"/>
          <a:ext cx="157162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90" name="公式" r:id="rId10" imgW="1581086" imgH="838268" progId="Equation.3">
                  <p:embed/>
                </p:oleObj>
              </mc:Choice>
              <mc:Fallback>
                <p:oleObj name="公式" r:id="rId10" imgW="1581086" imgH="838268" progId="Equation.3">
                  <p:embed/>
                  <p:pic>
                    <p:nvPicPr>
                      <p:cNvPr id="42" name="Object 5">
                        <a:extLst>
                          <a:ext uri="{FF2B5EF4-FFF2-40B4-BE49-F238E27FC236}">
                            <a16:creationId xmlns:a16="http://schemas.microsoft.com/office/drawing/2014/main" id="{9E2008CF-1E05-4471-9CC8-2EB14BD2013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857250"/>
                        <a:ext cx="1571625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3" name="Object 6">
                <a:extLst>
                  <a:ext uri="{FF2B5EF4-FFF2-40B4-BE49-F238E27FC236}">
                    <a16:creationId xmlns:a16="http://schemas.microsoft.com/office/drawing/2014/main" id="{976C4A61-EFE4-49F8-A298-64F2DE2AB67E}"/>
                  </a:ext>
                </a:extLst>
              </p:cNvPr>
              <p:cNvSpPr txBox="1"/>
              <p:nvPr/>
            </p:nvSpPr>
            <p:spPr bwMode="auto">
              <a:xfrm>
                <a:off x="5064692" y="853778"/>
                <a:ext cx="2380828" cy="807740"/>
              </a:xfrm>
              <a:prstGeom prst="rect">
                <a:avLst/>
              </a:prstGeom>
              <a:noFill/>
              <a:ln>
                <a:noFill/>
              </a:ln>
              <a:extLst/>
            </p:spPr>
            <p:txBody>
              <a:bodyPr>
                <a:norm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zh-CN" alt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zh-CN" alt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=±(</m:t>
                      </m:r>
                      <m:r>
                        <a:rPr lang="zh-CN" altLang="en-US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zh-CN" b="0" i="1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zh-CN" altLang="en-US" b="0" i="1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f>
                        <m:fPr>
                          <m:ctrlP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  <m: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</m:num>
                        <m:den>
                          <m:r>
                            <a:rPr lang="zh-CN" altLang="en-US" b="0" i="1">
                              <a:solidFill>
                                <a:srgbClr val="FFC000"/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</m:den>
                      </m:f>
                    </m:oMath>
                  </m:oMathPara>
                </a14:m>
                <a:endParaRPr lang="zh-CN" altLang="en-US" b="0" dirty="0">
                  <a:solidFill>
                    <a:srgbClr val="FFC000"/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43" name="Object 6">
                <a:extLst>
                  <a:ext uri="{FF2B5EF4-FFF2-40B4-BE49-F238E27FC236}">
                    <a16:creationId xmlns:a16="http://schemas.microsoft.com/office/drawing/2014/main" id="{976C4A61-EFE4-49F8-A298-64F2DE2AB6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064692" y="853778"/>
                <a:ext cx="2380828" cy="807740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  <a:ex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" name="Object 44">
            <a:extLst>
              <a:ext uri="{FF2B5EF4-FFF2-40B4-BE49-F238E27FC236}">
                <a16:creationId xmlns:a16="http://schemas.microsoft.com/office/drawing/2014/main" id="{B0C76F87-0E3B-4DBD-9E9D-4EBFB8CADF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3375" y="2640013"/>
          <a:ext cx="1096963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91" name="公式" r:id="rId13" imgW="647725" imgH="180941" progId="Equation.3">
                  <p:embed/>
                </p:oleObj>
              </mc:Choice>
              <mc:Fallback>
                <p:oleObj name="公式" r:id="rId13" imgW="647725" imgH="180941" progId="Equation.3">
                  <p:embed/>
                  <p:pic>
                    <p:nvPicPr>
                      <p:cNvPr id="3" name="Object 44">
                        <a:extLst>
                          <a:ext uri="{FF2B5EF4-FFF2-40B4-BE49-F238E27FC236}">
                            <a16:creationId xmlns:a16="http://schemas.microsoft.com/office/drawing/2014/main" id="{B0C76F87-0E3B-4DBD-9E9D-4EBFB8CADF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3375" y="2640013"/>
                        <a:ext cx="1096963" cy="360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567" name="灯片编号占位符 1">
            <a:extLst>
              <a:ext uri="{FF2B5EF4-FFF2-40B4-BE49-F238E27FC236}">
                <a16:creationId xmlns:a16="http://schemas.microsoft.com/office/drawing/2014/main" id="{4E421185-B7E2-4643-B464-D457B2A48142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371E88F-C7B7-46C3-AC81-18E5F3744925}" type="slidenum">
              <a:rPr lang="en-US" altLang="zh-CN" b="0">
                <a:solidFill>
                  <a:srgbClr val="FF00FF"/>
                </a:solidFill>
              </a:rPr>
              <a:pPr eaLnBrk="1" hangingPunct="1"/>
              <a:t>4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graphicFrame>
        <p:nvGraphicFramePr>
          <p:cNvPr id="342045" name="Object 13">
            <a:extLst>
              <a:ext uri="{FF2B5EF4-FFF2-40B4-BE49-F238E27FC236}">
                <a16:creationId xmlns:a16="http://schemas.microsoft.com/office/drawing/2014/main" id="{3153FCF7-0B3D-42BF-9319-CEC8200C768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6563" y="2851150"/>
          <a:ext cx="881062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592" name="公式" r:id="rId15" imgW="438239" imgH="342900" progId="Equation.3">
                  <p:embed/>
                </p:oleObj>
              </mc:Choice>
              <mc:Fallback>
                <p:oleObj name="公式" r:id="rId15" imgW="438239" imgH="342900" progId="Equation.3">
                  <p:embed/>
                  <p:pic>
                    <p:nvPicPr>
                      <p:cNvPr id="342045" name="Object 13">
                        <a:extLst>
                          <a:ext uri="{FF2B5EF4-FFF2-40B4-BE49-F238E27FC236}">
                            <a16:creationId xmlns:a16="http://schemas.microsoft.com/office/drawing/2014/main" id="{3153FCF7-0B3D-42BF-9319-CEC8200C768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6563" y="2851150"/>
                        <a:ext cx="881062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43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43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3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43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4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43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43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4" dur="500"/>
                                        <p:tgtEl>
                                          <p:spTgt spid="343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5" grpId="0"/>
      <p:bldP spid="343046" grpId="0" animBg="1"/>
      <p:bldP spid="343047" grpId="0" animBg="1"/>
      <p:bldP spid="40" grpId="0" autoUpdateAnimBg="0"/>
      <p:bldP spid="41" grpId="0" autoUpdateAnimBg="0"/>
      <p:bldP spid="4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66" name="Text Box 2">
            <a:extLst>
              <a:ext uri="{FF2B5EF4-FFF2-40B4-BE49-F238E27FC236}">
                <a16:creationId xmlns:a16="http://schemas.microsoft.com/office/drawing/2014/main" id="{6493DFBA-5A2F-4E93-9F68-787ACB261E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28688"/>
            <a:ext cx="9001125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 eaLnBrk="1" hangingPunct="1">
              <a:lnSpc>
                <a:spcPct val="125000"/>
              </a:lnSpc>
              <a:buFontTx/>
              <a:buAutoNum type="arabicParenBoth"/>
              <a:defRPr/>
            </a:pPr>
            <a:r>
              <a:rPr lang="en-US" altLang="zh-CN" dirty="0">
                <a:solidFill>
                  <a:schemeClr val="bg1"/>
                </a:solidFill>
                <a:latin typeface="楷体" pitchFamily="49" charset="-122"/>
                <a:ea typeface="楷体" pitchFamily="49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屏上</a:t>
            </a:r>
            <a:r>
              <a:rPr lang="en-US" altLang="zh-CN" i="1" dirty="0">
                <a:solidFill>
                  <a:srgbClr val="FFFF00"/>
                </a:solidFill>
                <a:latin typeface="+mn-lt"/>
                <a:ea typeface="+mn-ea"/>
              </a:rPr>
              <a:t>z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轴附近分布着一系列平行、等间距、等强度的条纹</a:t>
            </a:r>
            <a:endParaRPr lang="en-US" altLang="zh-CN" dirty="0">
              <a:solidFill>
                <a:schemeClr val="bg1"/>
              </a:solidFill>
              <a:latin typeface="楷体" pitchFamily="49" charset="-122"/>
              <a:ea typeface="楷体" pitchFamily="49" charset="-122"/>
            </a:endParaRPr>
          </a:p>
        </p:txBody>
      </p:sp>
      <p:graphicFrame>
        <p:nvGraphicFramePr>
          <p:cNvPr id="344067" name="Object 2">
            <a:extLst>
              <a:ext uri="{FF2B5EF4-FFF2-40B4-BE49-F238E27FC236}">
                <a16:creationId xmlns:a16="http://schemas.microsoft.com/office/drawing/2014/main" id="{638C46D4-004B-4218-9B44-A365F5C51B55}"/>
              </a:ext>
            </a:extLst>
          </p:cNvPr>
          <p:cNvGraphicFramePr>
            <a:graphicFrameLocks/>
          </p:cNvGraphicFramePr>
          <p:nvPr/>
        </p:nvGraphicFramePr>
        <p:xfrm>
          <a:off x="3025775" y="1592263"/>
          <a:ext cx="1116013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15" name="公式" r:id="rId4" imgW="1057218" imgH="666818" progId="Equation.3">
                  <p:embed/>
                </p:oleObj>
              </mc:Choice>
              <mc:Fallback>
                <p:oleObj name="公式" r:id="rId4" imgW="1057218" imgH="666818" progId="Equation.3">
                  <p:embed/>
                  <p:pic>
                    <p:nvPicPr>
                      <p:cNvPr id="344067" name="Object 2">
                        <a:extLst>
                          <a:ext uri="{FF2B5EF4-FFF2-40B4-BE49-F238E27FC236}">
                            <a16:creationId xmlns:a16="http://schemas.microsoft.com/office/drawing/2014/main" id="{638C46D4-004B-4218-9B44-A365F5C51B5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5775" y="1592263"/>
                        <a:ext cx="1116013" cy="723900"/>
                      </a:xfrm>
                      <a:prstGeom prst="rect">
                        <a:avLst/>
                      </a:prstGeom>
                      <a:solidFill>
                        <a:srgbClr val="006699">
                          <a:alpha val="36862"/>
                        </a:srgbClr>
                      </a:solidFill>
                      <a:ln w="19050">
                        <a:solidFill>
                          <a:srgbClr val="B2B2B2">
                            <a:alpha val="49019"/>
                          </a:srgbClr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4068" name="Text Box 4">
            <a:extLst>
              <a:ext uri="{FF2B5EF4-FFF2-40B4-BE49-F238E27FC236}">
                <a16:creationId xmlns:a16="http://schemas.microsoft.com/office/drawing/2014/main" id="{5D18D2E6-2EA9-4000-8E51-AA821D8463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2349500"/>
            <a:ext cx="8461375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 eaLnBrk="1" hangingPunct="1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楷体" pitchFamily="49" charset="-122"/>
                <a:ea typeface="楷体" pitchFamily="49" charset="-122"/>
              </a:rPr>
              <a:t>(2) 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干涉条纹中，光强在极大与极小值之间逐渐过渡变化，</a:t>
            </a:r>
          </a:p>
          <a:p>
            <a:pPr algn="just" eaLnBrk="1" hangingPunct="1">
              <a:lnSpc>
                <a:spcPct val="125000"/>
              </a:lnSpc>
              <a:defRPr/>
            </a:pP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    且是非线性的变化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graphicFrame>
        <p:nvGraphicFramePr>
          <p:cNvPr id="344069" name="Object 3">
            <a:extLst>
              <a:ext uri="{FF2B5EF4-FFF2-40B4-BE49-F238E27FC236}">
                <a16:creationId xmlns:a16="http://schemas.microsoft.com/office/drawing/2014/main" id="{7CDC684B-13CC-4673-BC92-512EE6E5372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36700" y="3470275"/>
          <a:ext cx="3360738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16" name="公式" r:id="rId6" imgW="3295510" imgH="352391" progId="Equation.3">
                  <p:embed/>
                </p:oleObj>
              </mc:Choice>
              <mc:Fallback>
                <p:oleObj name="公式" r:id="rId6" imgW="3295510" imgH="352391" progId="Equation.3">
                  <p:embed/>
                  <p:pic>
                    <p:nvPicPr>
                      <p:cNvPr id="344069" name="Object 3">
                        <a:extLst>
                          <a:ext uri="{FF2B5EF4-FFF2-40B4-BE49-F238E27FC236}">
                            <a16:creationId xmlns:a16="http://schemas.microsoft.com/office/drawing/2014/main" id="{7CDC684B-13CC-4673-BC92-512EE6E5372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6700" y="3470275"/>
                        <a:ext cx="3360738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4070" name="Object 4">
            <a:extLst>
              <a:ext uri="{FF2B5EF4-FFF2-40B4-BE49-F238E27FC236}">
                <a16:creationId xmlns:a16="http://schemas.microsoft.com/office/drawing/2014/main" id="{9D458DD9-F3AD-48FA-BA45-B8B0BFBF47B2}"/>
              </a:ext>
            </a:extLst>
          </p:cNvPr>
          <p:cNvGraphicFramePr>
            <a:graphicFrameLocks/>
          </p:cNvGraphicFramePr>
          <p:nvPr/>
        </p:nvGraphicFramePr>
        <p:xfrm>
          <a:off x="5278438" y="3286125"/>
          <a:ext cx="1436687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17" name="公式" r:id="rId8" imgW="1381080" imgH="666818" progId="Equation.3">
                  <p:embed/>
                </p:oleObj>
              </mc:Choice>
              <mc:Fallback>
                <p:oleObj name="公式" r:id="rId8" imgW="1381080" imgH="666818" progId="Equation.3">
                  <p:embed/>
                  <p:pic>
                    <p:nvPicPr>
                      <p:cNvPr id="344070" name="Object 4">
                        <a:extLst>
                          <a:ext uri="{FF2B5EF4-FFF2-40B4-BE49-F238E27FC236}">
                            <a16:creationId xmlns:a16="http://schemas.microsoft.com/office/drawing/2014/main" id="{9D458DD9-F3AD-48FA-BA45-B8B0BFBF47B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78438" y="3286125"/>
                        <a:ext cx="1436687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4071" name="Object 5">
            <a:extLst>
              <a:ext uri="{FF2B5EF4-FFF2-40B4-BE49-F238E27FC236}">
                <a16:creationId xmlns:a16="http://schemas.microsoft.com/office/drawing/2014/main" id="{4A6B0EEE-ED48-4B41-9DDF-A44D8D480FE9}"/>
              </a:ext>
            </a:extLst>
          </p:cNvPr>
          <p:cNvGraphicFramePr>
            <a:graphicFrameLocks/>
          </p:cNvGraphicFramePr>
          <p:nvPr/>
        </p:nvGraphicFramePr>
        <p:xfrm>
          <a:off x="2225675" y="4286250"/>
          <a:ext cx="13462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18" name="公式" r:id="rId10" imgW="1285971" imgH="323918" progId="Equation.3">
                  <p:embed/>
                </p:oleObj>
              </mc:Choice>
              <mc:Fallback>
                <p:oleObj name="公式" r:id="rId10" imgW="1285971" imgH="323918" progId="Equation.3">
                  <p:embed/>
                  <p:pic>
                    <p:nvPicPr>
                      <p:cNvPr id="344071" name="Object 5">
                        <a:extLst>
                          <a:ext uri="{FF2B5EF4-FFF2-40B4-BE49-F238E27FC236}">
                            <a16:creationId xmlns:a16="http://schemas.microsoft.com/office/drawing/2014/main" id="{4A6B0EEE-ED48-4B41-9DDF-A44D8D480FE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5675" y="4286250"/>
                        <a:ext cx="134620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4072" name="Object 6">
            <a:extLst>
              <a:ext uri="{FF2B5EF4-FFF2-40B4-BE49-F238E27FC236}">
                <a16:creationId xmlns:a16="http://schemas.microsoft.com/office/drawing/2014/main" id="{6825C4BC-B4F9-4047-8CA2-F690CD8F6C79}"/>
              </a:ext>
            </a:extLst>
          </p:cNvPr>
          <p:cNvGraphicFramePr>
            <a:graphicFrameLocks/>
          </p:cNvGraphicFramePr>
          <p:nvPr/>
        </p:nvGraphicFramePr>
        <p:xfrm>
          <a:off x="4918075" y="4076700"/>
          <a:ext cx="2439988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19" name="公式" r:id="rId12" imgW="2381110" imgH="666818" progId="Equation.3">
                  <p:embed/>
                </p:oleObj>
              </mc:Choice>
              <mc:Fallback>
                <p:oleObj name="公式" r:id="rId12" imgW="2381110" imgH="666818" progId="Equation.3">
                  <p:embed/>
                  <p:pic>
                    <p:nvPicPr>
                      <p:cNvPr id="344072" name="Object 6">
                        <a:extLst>
                          <a:ext uri="{FF2B5EF4-FFF2-40B4-BE49-F238E27FC236}">
                            <a16:creationId xmlns:a16="http://schemas.microsoft.com/office/drawing/2014/main" id="{6825C4BC-B4F9-4047-8CA2-F690CD8F6C7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18075" y="4076700"/>
                        <a:ext cx="2439988" cy="723900"/>
                      </a:xfrm>
                      <a:prstGeom prst="rect">
                        <a:avLst/>
                      </a:prstGeom>
                      <a:solidFill>
                        <a:srgbClr val="006699">
                          <a:alpha val="39999"/>
                        </a:srgbClr>
                      </a:solidFill>
                      <a:ln w="9525">
                        <a:solidFill>
                          <a:srgbClr val="B2B2B2">
                            <a:alpha val="52940"/>
                          </a:srgbClr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4073" name="Text Box 9">
            <a:extLst>
              <a:ext uri="{FF2B5EF4-FFF2-40B4-BE49-F238E27FC236}">
                <a16:creationId xmlns:a16="http://schemas.microsoft.com/office/drawing/2014/main" id="{7098E1A6-11D5-4443-A2AA-4DAE1FC059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285750"/>
            <a:ext cx="17145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buClr>
                <a:srgbClr val="FF9900"/>
              </a:buClr>
              <a:buFont typeface="Wingdings" pitchFamily="2" charset="2"/>
              <a:buChar char="Ø"/>
              <a:defRPr/>
            </a:pPr>
            <a:r>
              <a:rPr lang="zh-CN" altLang="en-US" dirty="0">
                <a:solidFill>
                  <a:srgbClr val="FFFF00"/>
                </a:solidFill>
                <a:latin typeface="+mn-ea"/>
                <a:ea typeface="+mn-ea"/>
              </a:rPr>
              <a:t> 讨论：</a:t>
            </a:r>
          </a:p>
        </p:txBody>
      </p:sp>
      <p:sp>
        <p:nvSpPr>
          <p:cNvPr id="344074" name="Text Box 10">
            <a:extLst>
              <a:ext uri="{FF2B5EF4-FFF2-40B4-BE49-F238E27FC236}">
                <a16:creationId xmlns:a16="http://schemas.microsoft.com/office/drawing/2014/main" id="{BB7CFE5F-7629-48F3-8184-07B798E142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85875" y="1700213"/>
            <a:ext cx="171291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kumimoji="0" lang="zh-CN" altLang="en-US" b="0" dirty="0">
                <a:solidFill>
                  <a:srgbClr val="FFFF00"/>
                </a:solidFill>
                <a:latin typeface="+mn-ea"/>
                <a:ea typeface="+mn-ea"/>
              </a:rPr>
              <a:t>条纹间距</a:t>
            </a:r>
            <a:r>
              <a:rPr kumimoji="0" lang="en-US" altLang="zh-CN" b="0" dirty="0">
                <a:solidFill>
                  <a:srgbClr val="FFFF00"/>
                </a:solidFill>
                <a:latin typeface="+mn-ea"/>
                <a:ea typeface="+mn-ea"/>
              </a:rPr>
              <a:t>:</a:t>
            </a:r>
            <a:endParaRPr kumimoji="0" lang="zh-CN" altLang="en-US" b="0" dirty="0">
              <a:solidFill>
                <a:srgbClr val="FFFF00"/>
              </a:solidFill>
              <a:latin typeface="+mn-ea"/>
              <a:ea typeface="+mn-ea"/>
            </a:endParaRPr>
          </a:p>
        </p:txBody>
      </p:sp>
      <p:pic>
        <p:nvPicPr>
          <p:cNvPr id="344075" name="Picture 11" descr="双缝干涉条纹">
            <a:extLst>
              <a:ext uri="{FF2B5EF4-FFF2-40B4-BE49-F238E27FC236}">
                <a16:creationId xmlns:a16="http://schemas.microsoft.com/office/drawing/2014/main" id="{47385BA1-B69A-4467-B850-7E6324A19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4" r="10951"/>
          <a:stretch>
            <a:fillRect/>
          </a:stretch>
        </p:blipFill>
        <p:spPr bwMode="auto">
          <a:xfrm>
            <a:off x="3357563" y="5853113"/>
            <a:ext cx="4105275" cy="576262"/>
          </a:xfrm>
          <a:prstGeom prst="rect">
            <a:avLst/>
          </a:prstGeom>
          <a:noFill/>
          <a:ln w="9525">
            <a:solidFill>
              <a:srgbClr val="B2B2B2">
                <a:alpha val="50195"/>
              </a:srgb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4076" name="Text Box 12">
            <a:extLst>
              <a:ext uri="{FF2B5EF4-FFF2-40B4-BE49-F238E27FC236}">
                <a16:creationId xmlns:a16="http://schemas.microsoft.com/office/drawing/2014/main" id="{62B06209-0FB0-411A-9190-A69397523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4797425"/>
            <a:ext cx="8342313" cy="490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eaLnBrk="1" hangingPunct="1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楷体" pitchFamily="49" charset="-122"/>
                <a:ea typeface="楷体" pitchFamily="49" charset="-122"/>
              </a:rPr>
              <a:t>(3) 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当用白光作为光源时，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44077" name="Text Box 13">
            <a:extLst>
              <a:ext uri="{FF2B5EF4-FFF2-40B4-BE49-F238E27FC236}">
                <a16:creationId xmlns:a16="http://schemas.microsoft.com/office/drawing/2014/main" id="{7843E0C0-BE4C-48F8-993F-B071C871C7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4300" y="4214813"/>
            <a:ext cx="1116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如果</a:t>
            </a:r>
          </a:p>
        </p:txBody>
      </p:sp>
      <p:sp>
        <p:nvSpPr>
          <p:cNvPr id="344079" name="AutoShape 15">
            <a:extLst>
              <a:ext uri="{FF2B5EF4-FFF2-40B4-BE49-F238E27FC236}">
                <a16:creationId xmlns:a16="http://schemas.microsoft.com/office/drawing/2014/main" id="{375EFD70-7380-4B62-9A8D-13F0746C9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6100" y="5927725"/>
            <a:ext cx="684213" cy="215900"/>
          </a:xfrm>
          <a:prstGeom prst="rightArrow">
            <a:avLst>
              <a:gd name="adj1" fmla="val 50000"/>
              <a:gd name="adj2" fmla="val 11841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6" name="Text Box 41">
            <a:extLst>
              <a:ext uri="{FF2B5EF4-FFF2-40B4-BE49-F238E27FC236}">
                <a16:creationId xmlns:a16="http://schemas.microsoft.com/office/drawing/2014/main" id="{85486AED-909E-4C96-B6D9-5CB015800B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8975" y="1714500"/>
            <a:ext cx="38576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已知 </a:t>
            </a:r>
            <a:r>
              <a:rPr lang="en-US" altLang="zh-CN" i="1">
                <a:solidFill>
                  <a:srgbClr val="FFFF00"/>
                </a:solidFill>
                <a:ea typeface="楷体_GB2312" pitchFamily="49" charset="-122"/>
              </a:rPr>
              <a:t>d</a:t>
            </a:r>
            <a:r>
              <a:rPr lang="en-US" altLang="zh-CN" i="1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,</a:t>
            </a:r>
            <a:r>
              <a:rPr lang="en-US" altLang="zh-CN" i="1">
                <a:solidFill>
                  <a:srgbClr val="66FFFF"/>
                </a:solidFill>
                <a:ea typeface="楷体_GB2312" pitchFamily="49" charset="-122"/>
              </a:rPr>
              <a:t> </a:t>
            </a:r>
            <a:r>
              <a:rPr lang="en-US" altLang="zh-CN" i="1">
                <a:solidFill>
                  <a:srgbClr val="FFFF00"/>
                </a:solidFill>
                <a:ea typeface="楷体_GB2312" pitchFamily="49" charset="-122"/>
              </a:rPr>
              <a:t>D</a:t>
            </a:r>
            <a:r>
              <a:rPr lang="en-US" altLang="zh-CN" i="1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及</a:t>
            </a:r>
            <a:r>
              <a:rPr lang="el-GR" altLang="zh-CN">
                <a:solidFill>
                  <a:srgbClr val="FFFF00"/>
                </a:solidFill>
                <a:ea typeface="楷体_GB2312" pitchFamily="49" charset="-122"/>
              </a:rPr>
              <a:t>Δ</a:t>
            </a:r>
            <a:r>
              <a:rPr lang="en-US" altLang="zh-CN" i="1">
                <a:solidFill>
                  <a:srgbClr val="FFFF00"/>
                </a:solidFill>
                <a:ea typeface="楷体_GB2312" pitchFamily="49" charset="-122"/>
              </a:rPr>
              <a:t>x</a:t>
            </a:r>
            <a:r>
              <a:rPr lang="en-US" altLang="zh-CN" i="1">
                <a:solidFill>
                  <a:srgbClr val="66FFFF"/>
                </a:solidFill>
                <a:ea typeface="楷体_GB2312" pitchFamily="49" charset="-122"/>
              </a:rPr>
              <a:t> </a:t>
            </a: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,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可测</a:t>
            </a:r>
            <a:r>
              <a:rPr lang="el-GR" altLang="zh-CN" i="1">
                <a:solidFill>
                  <a:srgbClr val="FFFF00"/>
                </a:solidFill>
                <a:ea typeface="楷体_GB2312" pitchFamily="49" charset="-122"/>
                <a:sym typeface="Symbol" panose="05050102010706020507" pitchFamily="18" charset="2"/>
              </a:rPr>
              <a:t></a:t>
            </a:r>
          </a:p>
        </p:txBody>
      </p:sp>
      <p:sp>
        <p:nvSpPr>
          <p:cNvPr id="17" name="Text Box 3">
            <a:extLst>
              <a:ext uri="{FF2B5EF4-FFF2-40B4-BE49-F238E27FC236}">
                <a16:creationId xmlns:a16="http://schemas.microsoft.com/office/drawing/2014/main" id="{07E447B7-2E1C-4F17-80F4-60F2E1506D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8813" y="285750"/>
            <a:ext cx="39878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 eaLnBrk="1" hangingPunct="1"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方正书宋简体"/>
                <a:ea typeface="楷体_GB2312" charset="-122"/>
              </a:rPr>
              <a:t>明纹中心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（光强极大）位置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BA60C88D-B699-423B-BF51-0D67FC5E94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9854222"/>
              </p:ext>
            </p:extLst>
          </p:nvPr>
        </p:nvGraphicFramePr>
        <p:xfrm>
          <a:off x="5952703" y="142875"/>
          <a:ext cx="157162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20" name="公式" r:id="rId15" imgW="1571606" imgH="828777" progId="Equation.3">
                  <p:embed/>
                </p:oleObj>
              </mc:Choice>
              <mc:Fallback>
                <p:oleObj name="公式" r:id="rId15" imgW="1571606" imgH="828777" progId="Equation.3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BA60C88D-B699-423B-BF51-0D67FC5E949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52703" y="142875"/>
                        <a:ext cx="1571625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右箭头 18">
            <a:extLst>
              <a:ext uri="{FF2B5EF4-FFF2-40B4-BE49-F238E27FC236}">
                <a16:creationId xmlns:a16="http://schemas.microsoft.com/office/drawing/2014/main" id="{7F40E29B-45FA-42D0-989C-12ECA8745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6188" y="4286250"/>
            <a:ext cx="928687" cy="285750"/>
          </a:xfrm>
          <a:prstGeom prst="rightArrow">
            <a:avLst>
              <a:gd name="adj1" fmla="val 50000"/>
              <a:gd name="adj2" fmla="val 70552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/>
          </a:p>
        </p:txBody>
      </p:sp>
      <p:sp>
        <p:nvSpPr>
          <p:cNvPr id="6163" name="灯片编号占位符 1">
            <a:extLst>
              <a:ext uri="{FF2B5EF4-FFF2-40B4-BE49-F238E27FC236}">
                <a16:creationId xmlns:a16="http://schemas.microsoft.com/office/drawing/2014/main" id="{2B64867A-5B85-4E7E-B30F-2D831786673C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C4AEA29-0B9E-471E-A70F-A3A1540608A9}" type="slidenum">
              <a:rPr lang="en-US" altLang="zh-CN" b="0">
                <a:solidFill>
                  <a:srgbClr val="FF00FF"/>
                </a:solidFill>
              </a:rPr>
              <a:pPr eaLnBrk="1" hangingPunct="1"/>
              <a:t>5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graphicFrame>
        <p:nvGraphicFramePr>
          <p:cNvPr id="342045" name="Object 13">
            <a:extLst>
              <a:ext uri="{FF2B5EF4-FFF2-40B4-BE49-F238E27FC236}">
                <a16:creationId xmlns:a16="http://schemas.microsoft.com/office/drawing/2014/main" id="{0A77F89C-59C7-4829-9BA2-07FB08C6BB2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43750" y="3286125"/>
          <a:ext cx="881063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621" name="公式" r:id="rId17" imgW="428759" imgH="333409" progId="Equation.3">
                  <p:embed/>
                </p:oleObj>
              </mc:Choice>
              <mc:Fallback>
                <p:oleObj name="公式" r:id="rId17" imgW="428759" imgH="333409" progId="Equation.3">
                  <p:embed/>
                  <p:pic>
                    <p:nvPicPr>
                      <p:cNvPr id="342045" name="Object 13">
                        <a:extLst>
                          <a:ext uri="{FF2B5EF4-FFF2-40B4-BE49-F238E27FC236}">
                            <a16:creationId xmlns:a16="http://schemas.microsoft.com/office/drawing/2014/main" id="{0A77F89C-59C7-4829-9BA2-07FB08C6BB2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750" y="3286125"/>
                        <a:ext cx="881063" cy="720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 Box 3">
            <a:extLst>
              <a:ext uri="{FF2B5EF4-FFF2-40B4-BE49-F238E27FC236}">
                <a16:creationId xmlns:a16="http://schemas.microsoft.com/office/drawing/2014/main" id="{9C599F59-701B-484E-A935-1DF9BCF05D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9475" y="6443663"/>
            <a:ext cx="3987800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altLang="zh-CN" sz="1800" dirty="0">
                <a:solidFill>
                  <a:schemeClr val="bg1"/>
                </a:solidFill>
                <a:latin typeface="+mn-ea"/>
              </a:rPr>
              <a:t>1</a:t>
            </a:r>
            <a:r>
              <a:rPr lang="zh-CN" altLang="en-US" sz="1800" dirty="0">
                <a:solidFill>
                  <a:schemeClr val="bg1"/>
                </a:solidFill>
                <a:latin typeface="+mn-ea"/>
              </a:rPr>
              <a:t>级   </a:t>
            </a:r>
            <a:r>
              <a:rPr lang="zh-CN" altLang="en-US" sz="1800" dirty="0">
                <a:solidFill>
                  <a:schemeClr val="bg1"/>
                </a:solidFill>
                <a:latin typeface="+mn-ea"/>
                <a:ea typeface="+mn-ea"/>
              </a:rPr>
              <a:t>零级   </a:t>
            </a:r>
            <a:r>
              <a:rPr lang="en-US" altLang="zh-CN" sz="1800" dirty="0">
                <a:solidFill>
                  <a:schemeClr val="bg1"/>
                </a:solidFill>
                <a:latin typeface="+mn-ea"/>
                <a:ea typeface="+mn-ea"/>
              </a:rPr>
              <a:t>1</a:t>
            </a:r>
            <a:r>
              <a:rPr lang="zh-CN" altLang="en-US" sz="1800" dirty="0">
                <a:solidFill>
                  <a:schemeClr val="bg1"/>
                </a:solidFill>
                <a:latin typeface="+mn-ea"/>
                <a:ea typeface="+mn-ea"/>
              </a:rPr>
              <a:t>级</a:t>
            </a:r>
          </a:p>
        </p:txBody>
      </p:sp>
      <p:sp>
        <p:nvSpPr>
          <p:cNvPr id="22" name="Text Box 12">
            <a:extLst>
              <a:ext uri="{FF2B5EF4-FFF2-40B4-BE49-F238E27FC236}">
                <a16:creationId xmlns:a16="http://schemas.microsoft.com/office/drawing/2014/main" id="{4DE86557-1B29-4B1B-9205-ABAAAC707D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536" y="4797152"/>
            <a:ext cx="8422456" cy="146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eaLnBrk="1" hangingPunct="1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楷体" pitchFamily="49" charset="-122"/>
                <a:ea typeface="楷体" pitchFamily="49" charset="-122"/>
              </a:rPr>
              <a:t>                        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在中央零级白色条纹两边对称地排列着几条彩色条纹。同一级条纹由中心向两侧的色序：  </a:t>
            </a:r>
            <a:endParaRPr lang="en-US" altLang="zh-CN" dirty="0">
              <a:solidFill>
                <a:schemeClr val="bg1"/>
              </a:solidFill>
              <a:latin typeface="+mn-ea"/>
              <a:ea typeface="+mn-ea"/>
            </a:endParaRPr>
          </a:p>
          <a:p>
            <a:pPr marL="457200" indent="-457200" eaLnBrk="1" hangingPunct="1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+mn-ea"/>
                <a:ea typeface="+mn-ea"/>
              </a:rPr>
              <a:t>     </a:t>
            </a:r>
            <a:r>
              <a:rPr lang="zh-CN" altLang="en-US" dirty="0">
                <a:solidFill>
                  <a:srgbClr val="9900FF"/>
                </a:solidFill>
                <a:latin typeface="+mn-ea"/>
                <a:ea typeface="+mn-ea"/>
              </a:rPr>
              <a:t>紫</a:t>
            </a:r>
            <a:r>
              <a:rPr lang="zh-CN" altLang="en-US" dirty="0">
                <a:solidFill>
                  <a:schemeClr val="bg1"/>
                </a:solidFill>
                <a:latin typeface="+mn-ea"/>
                <a:ea typeface="+mn-ea"/>
              </a:rPr>
              <a:t>       </a:t>
            </a:r>
            <a:r>
              <a:rPr lang="zh-CN" altLang="en-US" dirty="0">
                <a:solidFill>
                  <a:srgbClr val="FF3300"/>
                </a:solidFill>
                <a:latin typeface="+mn-ea"/>
                <a:ea typeface="+mn-ea"/>
              </a:rPr>
              <a:t>红</a:t>
            </a:r>
            <a:r>
              <a:rPr lang="en-US" altLang="zh-CN" dirty="0">
                <a:solidFill>
                  <a:schemeClr val="bg1"/>
                </a:solidFill>
                <a:latin typeface="+mn-ea"/>
                <a:ea typeface="+mn-ea"/>
              </a:rPr>
              <a:t>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4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44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4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44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44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44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44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4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44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44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44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44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344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88" dur="500"/>
                                        <p:tgtEl>
                                          <p:spTgt spid="344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066" grpId="0"/>
      <p:bldP spid="344068" grpId="0"/>
      <p:bldP spid="344073" grpId="0"/>
      <p:bldP spid="344074" grpId="0"/>
      <p:bldP spid="344077" grpId="0"/>
      <p:bldP spid="344079" grpId="0" animBg="1"/>
      <p:bldP spid="17" grpId="0" autoUpdateAnimBg="0"/>
      <p:bldP spid="19" grpId="0" animBg="1"/>
      <p:bldP spid="21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114" name="Text Box 2">
            <a:extLst>
              <a:ext uri="{FF2B5EF4-FFF2-40B4-BE49-F238E27FC236}">
                <a16:creationId xmlns:a16="http://schemas.microsoft.com/office/drawing/2014/main" id="{272E0C1A-BF07-402B-9173-5F273A0AA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785813"/>
            <a:ext cx="4848225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(4)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条纹间距与波长关系</a:t>
            </a:r>
          </a:p>
        </p:txBody>
      </p:sp>
      <p:sp>
        <p:nvSpPr>
          <p:cNvPr id="346115" name="Rectangle 3">
            <a:extLst>
              <a:ext uri="{FF2B5EF4-FFF2-40B4-BE49-F238E27FC236}">
                <a16:creationId xmlns:a16="http://schemas.microsoft.com/office/drawing/2014/main" id="{43F6D712-68CF-4FEE-960F-46AED91E94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7050" y="2760663"/>
            <a:ext cx="592138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1800">
                <a:solidFill>
                  <a:srgbClr val="FFFF00"/>
                </a:solidFill>
              </a:rPr>
              <a:t>4</a:t>
            </a:r>
            <a:r>
              <a:rPr lang="en-US" altLang="zh-CN" sz="1800" i="1">
                <a:solidFill>
                  <a:srgbClr val="FFFF00"/>
                </a:solidFill>
              </a:rPr>
              <a:t>I</a:t>
            </a:r>
            <a:r>
              <a:rPr lang="en-US" altLang="zh-CN" sz="1800" baseline="-25000">
                <a:solidFill>
                  <a:srgbClr val="FFFF00"/>
                </a:solidFill>
              </a:rPr>
              <a:t>0</a:t>
            </a:r>
            <a:endParaRPr lang="en-US" altLang="zh-CN" sz="1800" b="0">
              <a:solidFill>
                <a:srgbClr val="FFFF00"/>
              </a:solidFill>
            </a:endParaRPr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AF62AFC0-4799-412C-9CB1-35EDA888BDB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490788" y="3065463"/>
            <a:ext cx="4329112" cy="792162"/>
            <a:chOff x="1338" y="1865"/>
            <a:chExt cx="2270" cy="415"/>
          </a:xfrm>
        </p:grpSpPr>
        <p:sp>
          <p:nvSpPr>
            <p:cNvPr id="8235" name="Freeform 5">
              <a:extLst>
                <a:ext uri="{FF2B5EF4-FFF2-40B4-BE49-F238E27FC236}">
                  <a16:creationId xmlns:a16="http://schemas.microsoft.com/office/drawing/2014/main" id="{68F4E97D-7500-481D-838B-E5F9A6C6F8F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59" y="2064"/>
              <a:ext cx="223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6" name="Freeform 6">
              <a:extLst>
                <a:ext uri="{FF2B5EF4-FFF2-40B4-BE49-F238E27FC236}">
                  <a16:creationId xmlns:a16="http://schemas.microsoft.com/office/drawing/2014/main" id="{AA02F66E-D0E4-4D34-AFBF-8182BE540D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83" y="1872"/>
              <a:ext cx="204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7" name="Freeform 7">
              <a:extLst>
                <a:ext uri="{FF2B5EF4-FFF2-40B4-BE49-F238E27FC236}">
                  <a16:creationId xmlns:a16="http://schemas.microsoft.com/office/drawing/2014/main" id="{4CB45E15-0233-4E9F-8B64-C9E38813B48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183" y="2062"/>
              <a:ext cx="203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8" name="Freeform 8">
              <a:extLst>
                <a:ext uri="{FF2B5EF4-FFF2-40B4-BE49-F238E27FC236}">
                  <a16:creationId xmlns:a16="http://schemas.microsoft.com/office/drawing/2014/main" id="{885A7DC2-B441-4FC6-9F95-CC8BD5C4E43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84" y="1872"/>
              <a:ext cx="204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39" name="Freeform 9">
              <a:extLst>
                <a:ext uri="{FF2B5EF4-FFF2-40B4-BE49-F238E27FC236}">
                  <a16:creationId xmlns:a16="http://schemas.microsoft.com/office/drawing/2014/main" id="{CECF0938-C661-4B10-A37E-234B02E52CA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83" y="2062"/>
              <a:ext cx="204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0" name="Freeform 10">
              <a:extLst>
                <a:ext uri="{FF2B5EF4-FFF2-40B4-BE49-F238E27FC236}">
                  <a16:creationId xmlns:a16="http://schemas.microsoft.com/office/drawing/2014/main" id="{3373A4E7-6915-415D-8B65-CD72DBBA121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787" y="1865"/>
              <a:ext cx="203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1" name="Freeform 11">
              <a:extLst>
                <a:ext uri="{FF2B5EF4-FFF2-40B4-BE49-F238E27FC236}">
                  <a16:creationId xmlns:a16="http://schemas.microsoft.com/office/drawing/2014/main" id="{A5BD0CD5-05C1-4BC1-8354-1CF1F0234F1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986" y="2062"/>
              <a:ext cx="203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2" name="Freeform 12">
              <a:extLst>
                <a:ext uri="{FF2B5EF4-FFF2-40B4-BE49-F238E27FC236}">
                  <a16:creationId xmlns:a16="http://schemas.microsoft.com/office/drawing/2014/main" id="{061228B8-0F60-4132-A358-FA6D78FB3A4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81" y="1868"/>
              <a:ext cx="204" cy="210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3" name="Freeform 13">
              <a:extLst>
                <a:ext uri="{FF2B5EF4-FFF2-40B4-BE49-F238E27FC236}">
                  <a16:creationId xmlns:a16="http://schemas.microsoft.com/office/drawing/2014/main" id="{2E503ADD-C702-455A-BA63-E4F1F934938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559" y="1872"/>
              <a:ext cx="205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4" name="Freeform 14">
              <a:extLst>
                <a:ext uri="{FF2B5EF4-FFF2-40B4-BE49-F238E27FC236}">
                  <a16:creationId xmlns:a16="http://schemas.microsoft.com/office/drawing/2014/main" id="{EADC408C-A127-4379-8564-7EE0A8C6495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385" y="2069"/>
              <a:ext cx="223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45" name="Freeform 15">
              <a:extLst>
                <a:ext uri="{FF2B5EF4-FFF2-40B4-BE49-F238E27FC236}">
                  <a16:creationId xmlns:a16="http://schemas.microsoft.com/office/drawing/2014/main" id="{953D42DA-2850-4EA3-A10F-41AEF2FD1FA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38" y="2069"/>
              <a:ext cx="223" cy="211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FFFF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16">
            <a:extLst>
              <a:ext uri="{FF2B5EF4-FFF2-40B4-BE49-F238E27FC236}">
                <a16:creationId xmlns:a16="http://schemas.microsoft.com/office/drawing/2014/main" id="{14063437-B197-4302-9127-CE764CD82F92}"/>
              </a:ext>
            </a:extLst>
          </p:cNvPr>
          <p:cNvGrpSpPr>
            <a:grpSpLocks/>
          </p:cNvGrpSpPr>
          <p:nvPr/>
        </p:nvGrpSpPr>
        <p:grpSpPr bwMode="auto">
          <a:xfrm>
            <a:off x="2130425" y="2478088"/>
            <a:ext cx="5400675" cy="1665287"/>
            <a:chOff x="1383" y="576"/>
            <a:chExt cx="3402" cy="1049"/>
          </a:xfrm>
        </p:grpSpPr>
        <p:sp>
          <p:nvSpPr>
            <p:cNvPr id="8226" name="Rectangle 17">
              <a:extLst>
                <a:ext uri="{FF2B5EF4-FFF2-40B4-BE49-F238E27FC236}">
                  <a16:creationId xmlns:a16="http://schemas.microsoft.com/office/drawing/2014/main" id="{1F66E125-62BD-4984-AE2C-91514ACBCF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6" y="576"/>
              <a:ext cx="183" cy="1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2000" i="1">
                  <a:solidFill>
                    <a:schemeClr val="bg1"/>
                  </a:solidFill>
                </a:rPr>
                <a:t>I</a:t>
              </a:r>
              <a:endParaRPr lang="en-US" altLang="zh-CN" sz="2000" b="0">
                <a:solidFill>
                  <a:schemeClr val="bg1"/>
                </a:solidFill>
              </a:endParaRPr>
            </a:p>
          </p:txBody>
        </p:sp>
        <p:sp>
          <p:nvSpPr>
            <p:cNvPr id="8227" name="Line 18">
              <a:extLst>
                <a:ext uri="{FF2B5EF4-FFF2-40B4-BE49-F238E27FC236}">
                  <a16:creationId xmlns:a16="http://schemas.microsoft.com/office/drawing/2014/main" id="{4E5709AC-5BAB-4358-A8CD-1C8CBB1F77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95" y="617"/>
              <a:ext cx="0" cy="823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triangle" w="sm" len="lg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8" name="Line 19">
              <a:extLst>
                <a:ext uri="{FF2B5EF4-FFF2-40B4-BE49-F238E27FC236}">
                  <a16:creationId xmlns:a16="http://schemas.microsoft.com/office/drawing/2014/main" id="{4C6D6621-4649-4A00-A7A6-78A7CE3A12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83" y="1434"/>
              <a:ext cx="3321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9" name="Rectangle 20">
              <a:extLst>
                <a:ext uri="{FF2B5EF4-FFF2-40B4-BE49-F238E27FC236}">
                  <a16:creationId xmlns:a16="http://schemas.microsoft.com/office/drawing/2014/main" id="{4640B37E-E58B-4C7A-8696-918059D915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83" y="1508"/>
              <a:ext cx="202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x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  <p:sp>
          <p:nvSpPr>
            <p:cNvPr id="8230" name="Rectangle 21">
              <a:extLst>
                <a:ext uri="{FF2B5EF4-FFF2-40B4-BE49-F238E27FC236}">
                  <a16:creationId xmlns:a16="http://schemas.microsoft.com/office/drawing/2014/main" id="{62F54C6C-9D85-4035-9972-3FC17C45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57" y="1489"/>
              <a:ext cx="211" cy="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>
                  <a:solidFill>
                    <a:schemeClr val="bg1"/>
                  </a:solidFill>
                </a:rPr>
                <a:t>0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  <p:sp>
          <p:nvSpPr>
            <p:cNvPr id="8231" name="Rectangle 22">
              <a:extLst>
                <a:ext uri="{FF2B5EF4-FFF2-40B4-BE49-F238E27FC236}">
                  <a16:creationId xmlns:a16="http://schemas.microsoft.com/office/drawing/2014/main" id="{F4365EEC-FEC8-42DE-9665-DC5D922C7F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4" y="1493"/>
              <a:ext cx="267" cy="1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x</a:t>
              </a:r>
              <a:r>
                <a:rPr lang="en-US" altLang="zh-CN" sz="1800" baseline="-25000">
                  <a:solidFill>
                    <a:schemeClr val="bg1"/>
                  </a:solidFill>
                </a:rPr>
                <a:t>1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  <p:sp>
          <p:nvSpPr>
            <p:cNvPr id="8232" name="Rectangle 23">
              <a:extLst>
                <a:ext uri="{FF2B5EF4-FFF2-40B4-BE49-F238E27FC236}">
                  <a16:creationId xmlns:a16="http://schemas.microsoft.com/office/drawing/2014/main" id="{272CE97B-7E00-4A1C-8F22-74C7AA88C1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21" y="1488"/>
              <a:ext cx="256" cy="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x</a:t>
              </a:r>
              <a:r>
                <a:rPr lang="en-US" altLang="zh-CN" sz="1800" baseline="-25000">
                  <a:solidFill>
                    <a:schemeClr val="bg1"/>
                  </a:solidFill>
                </a:rPr>
                <a:t>2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  <p:sp>
          <p:nvSpPr>
            <p:cNvPr id="8233" name="Rectangle 24">
              <a:extLst>
                <a:ext uri="{FF2B5EF4-FFF2-40B4-BE49-F238E27FC236}">
                  <a16:creationId xmlns:a16="http://schemas.microsoft.com/office/drawing/2014/main" id="{2025E8DA-F9BE-4C95-836F-A701C733FF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6" y="1480"/>
              <a:ext cx="331" cy="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x</a:t>
              </a:r>
              <a:r>
                <a:rPr lang="en-US" altLang="zh-CN" sz="1800" baseline="-250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-</a:t>
              </a:r>
              <a:r>
                <a:rPr lang="en-US" altLang="zh-CN" sz="1800" baseline="-25000">
                  <a:solidFill>
                    <a:schemeClr val="bg1"/>
                  </a:solidFill>
                </a:rPr>
                <a:t>2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  <p:sp>
          <p:nvSpPr>
            <p:cNvPr id="8234" name="Rectangle 25">
              <a:extLst>
                <a:ext uri="{FF2B5EF4-FFF2-40B4-BE49-F238E27FC236}">
                  <a16:creationId xmlns:a16="http://schemas.microsoft.com/office/drawing/2014/main" id="{6B5CB0C1-9361-4659-ADA6-564783F5E6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7" y="1482"/>
              <a:ext cx="293" cy="1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63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lang="en-US" altLang="zh-CN" sz="1800" i="1">
                  <a:solidFill>
                    <a:schemeClr val="bg1"/>
                  </a:solidFill>
                </a:rPr>
                <a:t>x</a:t>
              </a:r>
              <a:r>
                <a:rPr lang="en-US" altLang="zh-CN" sz="1800" baseline="-250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-</a:t>
              </a:r>
              <a:r>
                <a:rPr lang="en-US" altLang="zh-CN" sz="1800" baseline="-25000">
                  <a:solidFill>
                    <a:schemeClr val="bg1"/>
                  </a:solidFill>
                </a:rPr>
                <a:t>1</a:t>
              </a:r>
              <a:endParaRPr lang="en-US" altLang="zh-CN" sz="1800" b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26">
            <a:extLst>
              <a:ext uri="{FF2B5EF4-FFF2-40B4-BE49-F238E27FC236}">
                <a16:creationId xmlns:a16="http://schemas.microsoft.com/office/drawing/2014/main" id="{3007AE73-E733-44DA-B71C-F8C94BCEE17C}"/>
              </a:ext>
            </a:extLst>
          </p:cNvPr>
          <p:cNvGrpSpPr>
            <a:grpSpLocks/>
          </p:cNvGrpSpPr>
          <p:nvPr/>
        </p:nvGrpSpPr>
        <p:grpSpPr bwMode="auto">
          <a:xfrm>
            <a:off x="2141538" y="3044825"/>
            <a:ext cx="5013325" cy="792163"/>
            <a:chOff x="1396" y="945"/>
            <a:chExt cx="3158" cy="499"/>
          </a:xfrm>
        </p:grpSpPr>
        <p:sp>
          <p:nvSpPr>
            <p:cNvPr id="8215" name="Freeform 27">
              <a:extLst>
                <a:ext uri="{FF2B5EF4-FFF2-40B4-BE49-F238E27FC236}">
                  <a16:creationId xmlns:a16="http://schemas.microsoft.com/office/drawing/2014/main" id="{86CDE2EE-AF36-4767-99BD-57BB1A76DED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982" y="1184"/>
              <a:ext cx="311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6" name="Freeform 28">
              <a:extLst>
                <a:ext uri="{FF2B5EF4-FFF2-40B4-BE49-F238E27FC236}">
                  <a16:creationId xmlns:a16="http://schemas.microsoft.com/office/drawing/2014/main" id="{30E9F9EF-B97F-4D25-80B1-25C2DF55C95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294" y="953"/>
              <a:ext cx="283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7" name="Freeform 29">
              <a:extLst>
                <a:ext uri="{FF2B5EF4-FFF2-40B4-BE49-F238E27FC236}">
                  <a16:creationId xmlns:a16="http://schemas.microsoft.com/office/drawing/2014/main" id="{A9AE4F49-5979-4726-A872-073BD708194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572" y="1182"/>
              <a:ext cx="282" cy="252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8" name="Freeform 30">
              <a:extLst>
                <a:ext uri="{FF2B5EF4-FFF2-40B4-BE49-F238E27FC236}">
                  <a16:creationId xmlns:a16="http://schemas.microsoft.com/office/drawing/2014/main" id="{A1C4C676-FEF9-4FBC-9B25-D4C2CCC2C38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852" y="953"/>
              <a:ext cx="283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19" name="Freeform 31">
              <a:extLst>
                <a:ext uri="{FF2B5EF4-FFF2-40B4-BE49-F238E27FC236}">
                  <a16:creationId xmlns:a16="http://schemas.microsoft.com/office/drawing/2014/main" id="{07F5D6E6-F280-4AA2-BEE0-4A826197E9C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129" y="1182"/>
              <a:ext cx="283" cy="252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0" name="Freeform 32">
              <a:extLst>
                <a:ext uri="{FF2B5EF4-FFF2-40B4-BE49-F238E27FC236}">
                  <a16:creationId xmlns:a16="http://schemas.microsoft.com/office/drawing/2014/main" id="{0C5B8290-734B-4EFF-AFEC-485AF188A98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12" y="945"/>
              <a:ext cx="282" cy="253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19132"/>
                  </a:moveTo>
                  <a:lnTo>
                    <a:pt x="197" y="18493"/>
                  </a:lnTo>
                  <a:lnTo>
                    <a:pt x="427" y="17905"/>
                  </a:lnTo>
                  <a:lnTo>
                    <a:pt x="657" y="17318"/>
                  </a:lnTo>
                  <a:lnTo>
                    <a:pt x="952" y="16679"/>
                  </a:lnTo>
                  <a:lnTo>
                    <a:pt x="1084" y="16092"/>
                  </a:lnTo>
                  <a:lnTo>
                    <a:pt x="1314" y="15504"/>
                  </a:lnTo>
                  <a:lnTo>
                    <a:pt x="1544" y="14917"/>
                  </a:lnTo>
                  <a:lnTo>
                    <a:pt x="1708" y="14330"/>
                  </a:lnTo>
                  <a:lnTo>
                    <a:pt x="2003" y="13742"/>
                  </a:lnTo>
                  <a:lnTo>
                    <a:pt x="2233" y="13155"/>
                  </a:lnTo>
                  <a:lnTo>
                    <a:pt x="2430" y="12618"/>
                  </a:lnTo>
                  <a:lnTo>
                    <a:pt x="2726" y="12031"/>
                  </a:lnTo>
                  <a:lnTo>
                    <a:pt x="2857" y="11494"/>
                  </a:lnTo>
                  <a:lnTo>
                    <a:pt x="3120" y="10907"/>
                  </a:lnTo>
                  <a:lnTo>
                    <a:pt x="3383" y="10345"/>
                  </a:lnTo>
                  <a:lnTo>
                    <a:pt x="3547" y="9808"/>
                  </a:lnTo>
                  <a:lnTo>
                    <a:pt x="3810" y="9272"/>
                  </a:lnTo>
                  <a:lnTo>
                    <a:pt x="4007" y="8787"/>
                  </a:lnTo>
                  <a:lnTo>
                    <a:pt x="4236" y="8250"/>
                  </a:lnTo>
                  <a:lnTo>
                    <a:pt x="4433" y="7765"/>
                  </a:lnTo>
                  <a:lnTo>
                    <a:pt x="4663" y="7254"/>
                  </a:lnTo>
                  <a:lnTo>
                    <a:pt x="4959" y="6820"/>
                  </a:lnTo>
                  <a:lnTo>
                    <a:pt x="5090" y="6335"/>
                  </a:lnTo>
                  <a:lnTo>
                    <a:pt x="5353" y="5900"/>
                  </a:lnTo>
                  <a:lnTo>
                    <a:pt x="5517" y="5441"/>
                  </a:lnTo>
                  <a:lnTo>
                    <a:pt x="5714" y="5006"/>
                  </a:lnTo>
                  <a:lnTo>
                    <a:pt x="6010" y="4572"/>
                  </a:lnTo>
                  <a:lnTo>
                    <a:pt x="6207" y="4163"/>
                  </a:lnTo>
                  <a:lnTo>
                    <a:pt x="6404" y="3780"/>
                  </a:lnTo>
                  <a:lnTo>
                    <a:pt x="6634" y="3448"/>
                  </a:lnTo>
                  <a:lnTo>
                    <a:pt x="6864" y="3040"/>
                  </a:lnTo>
                  <a:lnTo>
                    <a:pt x="7094" y="2708"/>
                  </a:lnTo>
                  <a:lnTo>
                    <a:pt x="7323" y="2401"/>
                  </a:lnTo>
                  <a:lnTo>
                    <a:pt x="7521" y="2120"/>
                  </a:lnTo>
                  <a:lnTo>
                    <a:pt x="7685" y="1814"/>
                  </a:lnTo>
                  <a:lnTo>
                    <a:pt x="7947" y="1558"/>
                  </a:lnTo>
                  <a:lnTo>
                    <a:pt x="8210" y="1328"/>
                  </a:lnTo>
                  <a:lnTo>
                    <a:pt x="8342" y="1073"/>
                  </a:lnTo>
                  <a:lnTo>
                    <a:pt x="8604" y="894"/>
                  </a:lnTo>
                  <a:lnTo>
                    <a:pt x="8801" y="690"/>
                  </a:lnTo>
                  <a:lnTo>
                    <a:pt x="9064" y="485"/>
                  </a:lnTo>
                  <a:lnTo>
                    <a:pt x="9228" y="383"/>
                  </a:lnTo>
                  <a:lnTo>
                    <a:pt x="9425" y="255"/>
                  </a:lnTo>
                  <a:lnTo>
                    <a:pt x="9622" y="153"/>
                  </a:lnTo>
                  <a:lnTo>
                    <a:pt x="9885" y="102"/>
                  </a:lnTo>
                  <a:lnTo>
                    <a:pt x="10082" y="51"/>
                  </a:lnTo>
                  <a:lnTo>
                    <a:pt x="10246" y="0"/>
                  </a:lnTo>
                  <a:lnTo>
                    <a:pt x="10509" y="51"/>
                  </a:lnTo>
                  <a:lnTo>
                    <a:pt x="10739" y="51"/>
                  </a:lnTo>
                  <a:lnTo>
                    <a:pt x="10903" y="102"/>
                  </a:lnTo>
                  <a:lnTo>
                    <a:pt x="11100" y="204"/>
                  </a:lnTo>
                  <a:lnTo>
                    <a:pt x="11330" y="332"/>
                  </a:lnTo>
                  <a:lnTo>
                    <a:pt x="11527" y="536"/>
                  </a:lnTo>
                  <a:lnTo>
                    <a:pt x="11790" y="741"/>
                  </a:lnTo>
                  <a:lnTo>
                    <a:pt x="12020" y="971"/>
                  </a:lnTo>
                  <a:lnTo>
                    <a:pt x="12184" y="1226"/>
                  </a:lnTo>
                  <a:lnTo>
                    <a:pt x="12447" y="1558"/>
                  </a:lnTo>
                  <a:lnTo>
                    <a:pt x="12677" y="1916"/>
                  </a:lnTo>
                  <a:lnTo>
                    <a:pt x="12906" y="2248"/>
                  </a:lnTo>
                  <a:lnTo>
                    <a:pt x="13136" y="2708"/>
                  </a:lnTo>
                  <a:lnTo>
                    <a:pt x="13366" y="3091"/>
                  </a:lnTo>
                  <a:lnTo>
                    <a:pt x="13629" y="3525"/>
                  </a:lnTo>
                  <a:lnTo>
                    <a:pt x="13892" y="3985"/>
                  </a:lnTo>
                  <a:lnTo>
                    <a:pt x="14056" y="4470"/>
                  </a:lnTo>
                  <a:lnTo>
                    <a:pt x="14286" y="4955"/>
                  </a:lnTo>
                  <a:lnTo>
                    <a:pt x="14516" y="5441"/>
                  </a:lnTo>
                  <a:lnTo>
                    <a:pt x="14713" y="5977"/>
                  </a:lnTo>
                  <a:lnTo>
                    <a:pt x="15008" y="6539"/>
                  </a:lnTo>
                  <a:lnTo>
                    <a:pt x="15205" y="7075"/>
                  </a:lnTo>
                  <a:lnTo>
                    <a:pt x="15468" y="7663"/>
                  </a:lnTo>
                  <a:lnTo>
                    <a:pt x="15731" y="8199"/>
                  </a:lnTo>
                  <a:lnTo>
                    <a:pt x="15895" y="8787"/>
                  </a:lnTo>
                  <a:lnTo>
                    <a:pt x="16092" y="9374"/>
                  </a:lnTo>
                  <a:lnTo>
                    <a:pt x="16289" y="9911"/>
                  </a:lnTo>
                  <a:lnTo>
                    <a:pt x="16486" y="10498"/>
                  </a:lnTo>
                  <a:lnTo>
                    <a:pt x="16749" y="11034"/>
                  </a:lnTo>
                  <a:lnTo>
                    <a:pt x="16913" y="11622"/>
                  </a:lnTo>
                  <a:lnTo>
                    <a:pt x="17176" y="12184"/>
                  </a:lnTo>
                  <a:lnTo>
                    <a:pt x="17340" y="12771"/>
                  </a:lnTo>
                  <a:lnTo>
                    <a:pt x="17570" y="13308"/>
                  </a:lnTo>
                  <a:lnTo>
                    <a:pt x="17734" y="13844"/>
                  </a:lnTo>
                  <a:lnTo>
                    <a:pt x="17898" y="14432"/>
                  </a:lnTo>
                  <a:lnTo>
                    <a:pt x="18128" y="14917"/>
                  </a:lnTo>
                  <a:lnTo>
                    <a:pt x="18325" y="15453"/>
                  </a:lnTo>
                  <a:lnTo>
                    <a:pt x="18456" y="15964"/>
                  </a:lnTo>
                  <a:lnTo>
                    <a:pt x="18621" y="16450"/>
                  </a:lnTo>
                  <a:lnTo>
                    <a:pt x="18752" y="16884"/>
                  </a:lnTo>
                  <a:lnTo>
                    <a:pt x="18982" y="17318"/>
                  </a:lnTo>
                  <a:lnTo>
                    <a:pt x="19048" y="17778"/>
                  </a:lnTo>
                  <a:lnTo>
                    <a:pt x="19179" y="18161"/>
                  </a:lnTo>
                  <a:lnTo>
                    <a:pt x="19409" y="18544"/>
                  </a:lnTo>
                  <a:lnTo>
                    <a:pt x="19540" y="18902"/>
                  </a:lnTo>
                  <a:lnTo>
                    <a:pt x="19672" y="19183"/>
                  </a:lnTo>
                  <a:lnTo>
                    <a:pt x="19803" y="19540"/>
                  </a:lnTo>
                  <a:lnTo>
                    <a:pt x="19869" y="19821"/>
                  </a:lnTo>
                  <a:lnTo>
                    <a:pt x="19967" y="19974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1" name="Freeform 33">
              <a:extLst>
                <a:ext uri="{FF2B5EF4-FFF2-40B4-BE49-F238E27FC236}">
                  <a16:creationId xmlns:a16="http://schemas.microsoft.com/office/drawing/2014/main" id="{0E01C578-33ED-4CBD-A930-C8D43B4C853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689" y="1182"/>
              <a:ext cx="282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0" y="894"/>
                  </a:moveTo>
                  <a:lnTo>
                    <a:pt x="197" y="1533"/>
                  </a:lnTo>
                  <a:lnTo>
                    <a:pt x="427" y="2120"/>
                  </a:lnTo>
                  <a:lnTo>
                    <a:pt x="657" y="2708"/>
                  </a:lnTo>
                  <a:lnTo>
                    <a:pt x="952" y="3295"/>
                  </a:lnTo>
                  <a:lnTo>
                    <a:pt x="1084" y="3934"/>
                  </a:lnTo>
                  <a:lnTo>
                    <a:pt x="1314" y="4521"/>
                  </a:lnTo>
                  <a:lnTo>
                    <a:pt x="1544" y="5109"/>
                  </a:lnTo>
                  <a:lnTo>
                    <a:pt x="1708" y="5696"/>
                  </a:lnTo>
                  <a:lnTo>
                    <a:pt x="2003" y="6284"/>
                  </a:lnTo>
                  <a:lnTo>
                    <a:pt x="2233" y="6820"/>
                  </a:lnTo>
                  <a:lnTo>
                    <a:pt x="2430" y="7407"/>
                  </a:lnTo>
                  <a:lnTo>
                    <a:pt x="2726" y="7944"/>
                  </a:lnTo>
                  <a:lnTo>
                    <a:pt x="2857" y="8531"/>
                  </a:lnTo>
                  <a:lnTo>
                    <a:pt x="3120" y="9119"/>
                  </a:lnTo>
                  <a:lnTo>
                    <a:pt x="3383" y="9630"/>
                  </a:lnTo>
                  <a:lnTo>
                    <a:pt x="3547" y="10217"/>
                  </a:lnTo>
                  <a:lnTo>
                    <a:pt x="3810" y="10754"/>
                  </a:lnTo>
                  <a:lnTo>
                    <a:pt x="4007" y="11239"/>
                  </a:lnTo>
                  <a:lnTo>
                    <a:pt x="4236" y="11775"/>
                  </a:lnTo>
                  <a:lnTo>
                    <a:pt x="4433" y="12261"/>
                  </a:lnTo>
                  <a:lnTo>
                    <a:pt x="4663" y="12771"/>
                  </a:lnTo>
                  <a:lnTo>
                    <a:pt x="4959" y="13206"/>
                  </a:lnTo>
                  <a:lnTo>
                    <a:pt x="5090" y="13640"/>
                  </a:lnTo>
                  <a:lnTo>
                    <a:pt x="5386" y="14074"/>
                  </a:lnTo>
                  <a:lnTo>
                    <a:pt x="5517" y="14585"/>
                  </a:lnTo>
                  <a:lnTo>
                    <a:pt x="5714" y="15019"/>
                  </a:lnTo>
                  <a:lnTo>
                    <a:pt x="6010" y="15453"/>
                  </a:lnTo>
                  <a:lnTo>
                    <a:pt x="6207" y="15862"/>
                  </a:lnTo>
                  <a:lnTo>
                    <a:pt x="6404" y="16194"/>
                  </a:lnTo>
                  <a:lnTo>
                    <a:pt x="6634" y="16577"/>
                  </a:lnTo>
                  <a:lnTo>
                    <a:pt x="6864" y="16935"/>
                  </a:lnTo>
                  <a:lnTo>
                    <a:pt x="7094" y="17267"/>
                  </a:lnTo>
                  <a:lnTo>
                    <a:pt x="7323" y="17573"/>
                  </a:lnTo>
                  <a:lnTo>
                    <a:pt x="7521" y="17905"/>
                  </a:lnTo>
                  <a:lnTo>
                    <a:pt x="7685" y="18212"/>
                  </a:lnTo>
                  <a:lnTo>
                    <a:pt x="7947" y="18467"/>
                  </a:lnTo>
                  <a:lnTo>
                    <a:pt x="8210" y="18697"/>
                  </a:lnTo>
                  <a:lnTo>
                    <a:pt x="8342" y="18953"/>
                  </a:lnTo>
                  <a:lnTo>
                    <a:pt x="8604" y="19132"/>
                  </a:lnTo>
                  <a:lnTo>
                    <a:pt x="8801" y="19336"/>
                  </a:lnTo>
                  <a:lnTo>
                    <a:pt x="9064" y="19489"/>
                  </a:lnTo>
                  <a:lnTo>
                    <a:pt x="9228" y="19642"/>
                  </a:lnTo>
                  <a:lnTo>
                    <a:pt x="9425" y="19719"/>
                  </a:lnTo>
                  <a:lnTo>
                    <a:pt x="9622" y="19872"/>
                  </a:lnTo>
                  <a:lnTo>
                    <a:pt x="9885" y="19923"/>
                  </a:lnTo>
                  <a:lnTo>
                    <a:pt x="10082" y="19974"/>
                  </a:lnTo>
                  <a:lnTo>
                    <a:pt x="10246" y="19974"/>
                  </a:lnTo>
                  <a:lnTo>
                    <a:pt x="10509" y="19974"/>
                  </a:lnTo>
                  <a:lnTo>
                    <a:pt x="10739" y="19974"/>
                  </a:lnTo>
                  <a:lnTo>
                    <a:pt x="10903" y="19923"/>
                  </a:lnTo>
                  <a:lnTo>
                    <a:pt x="11100" y="19821"/>
                  </a:lnTo>
                  <a:lnTo>
                    <a:pt x="11330" y="19693"/>
                  </a:lnTo>
                  <a:lnTo>
                    <a:pt x="11626" y="19489"/>
                  </a:lnTo>
                  <a:lnTo>
                    <a:pt x="11790" y="19234"/>
                  </a:lnTo>
                  <a:lnTo>
                    <a:pt x="12020" y="19055"/>
                  </a:lnTo>
                  <a:lnTo>
                    <a:pt x="12184" y="18748"/>
                  </a:lnTo>
                  <a:lnTo>
                    <a:pt x="12447" y="18467"/>
                  </a:lnTo>
                  <a:lnTo>
                    <a:pt x="12677" y="18110"/>
                  </a:lnTo>
                  <a:lnTo>
                    <a:pt x="12906" y="17727"/>
                  </a:lnTo>
                  <a:lnTo>
                    <a:pt x="13136" y="17318"/>
                  </a:lnTo>
                  <a:lnTo>
                    <a:pt x="13366" y="16884"/>
                  </a:lnTo>
                  <a:lnTo>
                    <a:pt x="13629" y="16501"/>
                  </a:lnTo>
                  <a:lnTo>
                    <a:pt x="13892" y="16041"/>
                  </a:lnTo>
                  <a:lnTo>
                    <a:pt x="14056" y="15556"/>
                  </a:lnTo>
                  <a:lnTo>
                    <a:pt x="14286" y="15070"/>
                  </a:lnTo>
                  <a:lnTo>
                    <a:pt x="14516" y="14534"/>
                  </a:lnTo>
                  <a:lnTo>
                    <a:pt x="14713" y="13997"/>
                  </a:lnTo>
                  <a:lnTo>
                    <a:pt x="15008" y="13487"/>
                  </a:lnTo>
                  <a:lnTo>
                    <a:pt x="15205" y="12950"/>
                  </a:lnTo>
                  <a:lnTo>
                    <a:pt x="15468" y="12363"/>
                  </a:lnTo>
                  <a:lnTo>
                    <a:pt x="15731" y="11775"/>
                  </a:lnTo>
                  <a:lnTo>
                    <a:pt x="15895" y="11239"/>
                  </a:lnTo>
                  <a:lnTo>
                    <a:pt x="16092" y="10651"/>
                  </a:lnTo>
                  <a:lnTo>
                    <a:pt x="16289" y="10064"/>
                  </a:lnTo>
                  <a:lnTo>
                    <a:pt x="16552" y="9527"/>
                  </a:lnTo>
                  <a:lnTo>
                    <a:pt x="16749" y="8940"/>
                  </a:lnTo>
                  <a:lnTo>
                    <a:pt x="16913" y="8352"/>
                  </a:lnTo>
                  <a:lnTo>
                    <a:pt x="17176" y="7816"/>
                  </a:lnTo>
                  <a:lnTo>
                    <a:pt x="17340" y="7203"/>
                  </a:lnTo>
                  <a:lnTo>
                    <a:pt x="17570" y="6667"/>
                  </a:lnTo>
                  <a:lnTo>
                    <a:pt x="17734" y="6130"/>
                  </a:lnTo>
                  <a:lnTo>
                    <a:pt x="17898" y="5594"/>
                  </a:lnTo>
                  <a:lnTo>
                    <a:pt x="18128" y="5057"/>
                  </a:lnTo>
                  <a:lnTo>
                    <a:pt x="18325" y="4572"/>
                  </a:lnTo>
                  <a:lnTo>
                    <a:pt x="18456" y="4061"/>
                  </a:lnTo>
                  <a:lnTo>
                    <a:pt x="18621" y="3525"/>
                  </a:lnTo>
                  <a:lnTo>
                    <a:pt x="18752" y="3142"/>
                  </a:lnTo>
                  <a:lnTo>
                    <a:pt x="18982" y="2656"/>
                  </a:lnTo>
                  <a:lnTo>
                    <a:pt x="19048" y="2248"/>
                  </a:lnTo>
                  <a:lnTo>
                    <a:pt x="19278" y="1814"/>
                  </a:lnTo>
                  <a:lnTo>
                    <a:pt x="19409" y="1430"/>
                  </a:lnTo>
                  <a:lnTo>
                    <a:pt x="19540" y="1073"/>
                  </a:lnTo>
                  <a:lnTo>
                    <a:pt x="19672" y="843"/>
                  </a:lnTo>
                  <a:lnTo>
                    <a:pt x="19803" y="485"/>
                  </a:lnTo>
                  <a:lnTo>
                    <a:pt x="19869" y="204"/>
                  </a:lnTo>
                  <a:lnTo>
                    <a:pt x="19967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2" name="Freeform 34">
              <a:extLst>
                <a:ext uri="{FF2B5EF4-FFF2-40B4-BE49-F238E27FC236}">
                  <a16:creationId xmlns:a16="http://schemas.microsoft.com/office/drawing/2014/main" id="{9A6B958F-8A36-4D61-B01A-4186004259C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960" y="949"/>
              <a:ext cx="284" cy="252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3" name="Freeform 35">
              <a:extLst>
                <a:ext uri="{FF2B5EF4-FFF2-40B4-BE49-F238E27FC236}">
                  <a16:creationId xmlns:a16="http://schemas.microsoft.com/office/drawing/2014/main" id="{9FC25E2C-1EE1-4FA2-8152-104BEE91559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703" y="953"/>
              <a:ext cx="286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67" y="19080"/>
                  </a:moveTo>
                  <a:lnTo>
                    <a:pt x="19737" y="18467"/>
                  </a:lnTo>
                  <a:lnTo>
                    <a:pt x="19540" y="17854"/>
                  </a:lnTo>
                  <a:lnTo>
                    <a:pt x="19310" y="17267"/>
                  </a:lnTo>
                  <a:lnTo>
                    <a:pt x="19048" y="16679"/>
                  </a:lnTo>
                  <a:lnTo>
                    <a:pt x="18851" y="16041"/>
                  </a:lnTo>
                  <a:lnTo>
                    <a:pt x="18621" y="15453"/>
                  </a:lnTo>
                  <a:lnTo>
                    <a:pt x="18424" y="14866"/>
                  </a:lnTo>
                  <a:lnTo>
                    <a:pt x="18194" y="14278"/>
                  </a:lnTo>
                  <a:lnTo>
                    <a:pt x="17997" y="13691"/>
                  </a:lnTo>
                  <a:lnTo>
                    <a:pt x="17734" y="13155"/>
                  </a:lnTo>
                  <a:lnTo>
                    <a:pt x="17537" y="12567"/>
                  </a:lnTo>
                  <a:lnTo>
                    <a:pt x="17241" y="12031"/>
                  </a:lnTo>
                  <a:lnTo>
                    <a:pt x="17077" y="11443"/>
                  </a:lnTo>
                  <a:lnTo>
                    <a:pt x="16847" y="10856"/>
                  </a:lnTo>
                  <a:lnTo>
                    <a:pt x="16585" y="10345"/>
                  </a:lnTo>
                  <a:lnTo>
                    <a:pt x="16420" y="9757"/>
                  </a:lnTo>
                  <a:lnTo>
                    <a:pt x="16158" y="9221"/>
                  </a:lnTo>
                  <a:lnTo>
                    <a:pt x="15928" y="8736"/>
                  </a:lnTo>
                  <a:lnTo>
                    <a:pt x="15764" y="8199"/>
                  </a:lnTo>
                  <a:lnTo>
                    <a:pt x="15501" y="7714"/>
                  </a:lnTo>
                  <a:lnTo>
                    <a:pt x="15304" y="7203"/>
                  </a:lnTo>
                  <a:lnTo>
                    <a:pt x="15008" y="6769"/>
                  </a:lnTo>
                  <a:lnTo>
                    <a:pt x="14877" y="6335"/>
                  </a:lnTo>
                  <a:lnTo>
                    <a:pt x="14614" y="5900"/>
                  </a:lnTo>
                  <a:lnTo>
                    <a:pt x="14417" y="5390"/>
                  </a:lnTo>
                  <a:lnTo>
                    <a:pt x="14220" y="4955"/>
                  </a:lnTo>
                  <a:lnTo>
                    <a:pt x="13924" y="4521"/>
                  </a:lnTo>
                  <a:lnTo>
                    <a:pt x="13760" y="4112"/>
                  </a:lnTo>
                  <a:lnTo>
                    <a:pt x="13530" y="3780"/>
                  </a:lnTo>
                  <a:lnTo>
                    <a:pt x="13333" y="3397"/>
                  </a:lnTo>
                  <a:lnTo>
                    <a:pt x="13136" y="3040"/>
                  </a:lnTo>
                  <a:lnTo>
                    <a:pt x="12874" y="2708"/>
                  </a:lnTo>
                  <a:lnTo>
                    <a:pt x="12644" y="2401"/>
                  </a:lnTo>
                  <a:lnTo>
                    <a:pt x="12447" y="2069"/>
                  </a:lnTo>
                  <a:lnTo>
                    <a:pt x="12250" y="1762"/>
                  </a:lnTo>
                  <a:lnTo>
                    <a:pt x="12053" y="1533"/>
                  </a:lnTo>
                  <a:lnTo>
                    <a:pt x="11757" y="1277"/>
                  </a:lnTo>
                  <a:lnTo>
                    <a:pt x="11626" y="1022"/>
                  </a:lnTo>
                  <a:lnTo>
                    <a:pt x="11363" y="843"/>
                  </a:lnTo>
                  <a:lnTo>
                    <a:pt x="11166" y="639"/>
                  </a:lnTo>
                  <a:lnTo>
                    <a:pt x="10903" y="485"/>
                  </a:lnTo>
                  <a:lnTo>
                    <a:pt x="10739" y="332"/>
                  </a:lnTo>
                  <a:lnTo>
                    <a:pt x="10575" y="255"/>
                  </a:lnTo>
                  <a:lnTo>
                    <a:pt x="10345" y="102"/>
                  </a:lnTo>
                  <a:lnTo>
                    <a:pt x="10082" y="51"/>
                  </a:lnTo>
                  <a:lnTo>
                    <a:pt x="9885" y="0"/>
                  </a:lnTo>
                  <a:lnTo>
                    <a:pt x="9655" y="0"/>
                  </a:lnTo>
                  <a:lnTo>
                    <a:pt x="9425" y="0"/>
                  </a:lnTo>
                  <a:lnTo>
                    <a:pt x="9228" y="0"/>
                  </a:lnTo>
                  <a:lnTo>
                    <a:pt x="9097" y="51"/>
                  </a:lnTo>
                  <a:lnTo>
                    <a:pt x="8834" y="153"/>
                  </a:lnTo>
                  <a:lnTo>
                    <a:pt x="8637" y="307"/>
                  </a:lnTo>
                  <a:lnTo>
                    <a:pt x="8342" y="485"/>
                  </a:lnTo>
                  <a:lnTo>
                    <a:pt x="8144" y="741"/>
                  </a:lnTo>
                  <a:lnTo>
                    <a:pt x="7947" y="945"/>
                  </a:lnTo>
                  <a:lnTo>
                    <a:pt x="7750" y="1226"/>
                  </a:lnTo>
                  <a:lnTo>
                    <a:pt x="7521" y="1533"/>
                  </a:lnTo>
                  <a:lnTo>
                    <a:pt x="7258" y="1865"/>
                  </a:lnTo>
                  <a:lnTo>
                    <a:pt x="7061" y="2248"/>
                  </a:lnTo>
                  <a:lnTo>
                    <a:pt x="6798" y="2656"/>
                  </a:lnTo>
                  <a:lnTo>
                    <a:pt x="6568" y="3091"/>
                  </a:lnTo>
                  <a:lnTo>
                    <a:pt x="6338" y="3474"/>
                  </a:lnTo>
                  <a:lnTo>
                    <a:pt x="6108" y="3934"/>
                  </a:lnTo>
                  <a:lnTo>
                    <a:pt x="5846" y="4419"/>
                  </a:lnTo>
                  <a:lnTo>
                    <a:pt x="5681" y="4904"/>
                  </a:lnTo>
                  <a:lnTo>
                    <a:pt x="5419" y="5441"/>
                  </a:lnTo>
                  <a:lnTo>
                    <a:pt x="5255" y="5977"/>
                  </a:lnTo>
                  <a:lnTo>
                    <a:pt x="4992" y="6488"/>
                  </a:lnTo>
                  <a:lnTo>
                    <a:pt x="4729" y="7024"/>
                  </a:lnTo>
                  <a:lnTo>
                    <a:pt x="4499" y="7612"/>
                  </a:lnTo>
                  <a:lnTo>
                    <a:pt x="4236" y="8199"/>
                  </a:lnTo>
                  <a:lnTo>
                    <a:pt x="4072" y="8736"/>
                  </a:lnTo>
                  <a:lnTo>
                    <a:pt x="3908" y="9323"/>
                  </a:lnTo>
                  <a:lnTo>
                    <a:pt x="3678" y="9911"/>
                  </a:lnTo>
                  <a:lnTo>
                    <a:pt x="3415" y="10447"/>
                  </a:lnTo>
                  <a:lnTo>
                    <a:pt x="3218" y="11034"/>
                  </a:lnTo>
                  <a:lnTo>
                    <a:pt x="2989" y="11622"/>
                  </a:lnTo>
                  <a:lnTo>
                    <a:pt x="2759" y="12184"/>
                  </a:lnTo>
                  <a:lnTo>
                    <a:pt x="2594" y="12771"/>
                  </a:lnTo>
                  <a:lnTo>
                    <a:pt x="2430" y="13308"/>
                  </a:lnTo>
                  <a:lnTo>
                    <a:pt x="2233" y="13844"/>
                  </a:lnTo>
                  <a:lnTo>
                    <a:pt x="2003" y="14381"/>
                  </a:lnTo>
                  <a:lnTo>
                    <a:pt x="1839" y="14917"/>
                  </a:lnTo>
                  <a:lnTo>
                    <a:pt x="1675" y="15402"/>
                  </a:lnTo>
                  <a:lnTo>
                    <a:pt x="1478" y="15913"/>
                  </a:lnTo>
                  <a:lnTo>
                    <a:pt x="1314" y="16450"/>
                  </a:lnTo>
                  <a:lnTo>
                    <a:pt x="1182" y="16833"/>
                  </a:lnTo>
                  <a:lnTo>
                    <a:pt x="985" y="17318"/>
                  </a:lnTo>
                  <a:lnTo>
                    <a:pt x="887" y="17727"/>
                  </a:lnTo>
                  <a:lnTo>
                    <a:pt x="690" y="18161"/>
                  </a:lnTo>
                  <a:lnTo>
                    <a:pt x="558" y="18544"/>
                  </a:lnTo>
                  <a:lnTo>
                    <a:pt x="427" y="18902"/>
                  </a:lnTo>
                  <a:lnTo>
                    <a:pt x="296" y="19132"/>
                  </a:lnTo>
                  <a:lnTo>
                    <a:pt x="197" y="19489"/>
                  </a:lnTo>
                  <a:lnTo>
                    <a:pt x="99" y="19770"/>
                  </a:lnTo>
                  <a:lnTo>
                    <a:pt x="0" y="19974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4" name="Freeform 36">
              <a:extLst>
                <a:ext uri="{FF2B5EF4-FFF2-40B4-BE49-F238E27FC236}">
                  <a16:creationId xmlns:a16="http://schemas.microsoft.com/office/drawing/2014/main" id="{53D19F1A-149D-4EE4-8AA6-5152B500A52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44" y="1190"/>
              <a:ext cx="310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225" name="Freeform 37">
              <a:extLst>
                <a:ext uri="{FF2B5EF4-FFF2-40B4-BE49-F238E27FC236}">
                  <a16:creationId xmlns:a16="http://schemas.microsoft.com/office/drawing/2014/main" id="{9ED1171A-CBF5-45BE-8C0A-248F8CDDD1A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396" y="1190"/>
              <a:ext cx="310" cy="254"/>
            </a:xfrm>
            <a:custGeom>
              <a:avLst/>
              <a:gdLst>
                <a:gd name="T0" fmla="*/ 0 w 20000"/>
                <a:gd name="T1" fmla="*/ 0 h 20000"/>
                <a:gd name="T2" fmla="*/ 0 w 20000"/>
                <a:gd name="T3" fmla="*/ 0 h 20000"/>
                <a:gd name="T4" fmla="*/ 0 w 20000"/>
                <a:gd name="T5" fmla="*/ 0 h 20000"/>
                <a:gd name="T6" fmla="*/ 0 w 20000"/>
                <a:gd name="T7" fmla="*/ 0 h 20000"/>
                <a:gd name="T8" fmla="*/ 0 w 20000"/>
                <a:gd name="T9" fmla="*/ 0 h 20000"/>
                <a:gd name="T10" fmla="*/ 0 w 20000"/>
                <a:gd name="T11" fmla="*/ 0 h 20000"/>
                <a:gd name="T12" fmla="*/ 0 w 20000"/>
                <a:gd name="T13" fmla="*/ 0 h 20000"/>
                <a:gd name="T14" fmla="*/ 0 w 20000"/>
                <a:gd name="T15" fmla="*/ 0 h 20000"/>
                <a:gd name="T16" fmla="*/ 0 w 20000"/>
                <a:gd name="T17" fmla="*/ 0 h 20000"/>
                <a:gd name="T18" fmla="*/ 0 w 20000"/>
                <a:gd name="T19" fmla="*/ 0 h 20000"/>
                <a:gd name="T20" fmla="*/ 0 w 20000"/>
                <a:gd name="T21" fmla="*/ 0 h 20000"/>
                <a:gd name="T22" fmla="*/ 0 w 20000"/>
                <a:gd name="T23" fmla="*/ 0 h 20000"/>
                <a:gd name="T24" fmla="*/ 0 w 20000"/>
                <a:gd name="T25" fmla="*/ 0 h 20000"/>
                <a:gd name="T26" fmla="*/ 0 w 20000"/>
                <a:gd name="T27" fmla="*/ 0 h 20000"/>
                <a:gd name="T28" fmla="*/ 0 w 20000"/>
                <a:gd name="T29" fmla="*/ 0 h 20000"/>
                <a:gd name="T30" fmla="*/ 0 w 20000"/>
                <a:gd name="T31" fmla="*/ 0 h 20000"/>
                <a:gd name="T32" fmla="*/ 0 w 20000"/>
                <a:gd name="T33" fmla="*/ 0 h 20000"/>
                <a:gd name="T34" fmla="*/ 0 w 20000"/>
                <a:gd name="T35" fmla="*/ 0 h 20000"/>
                <a:gd name="T36" fmla="*/ 0 w 20000"/>
                <a:gd name="T37" fmla="*/ 0 h 20000"/>
                <a:gd name="T38" fmla="*/ 0 w 20000"/>
                <a:gd name="T39" fmla="*/ 0 h 20000"/>
                <a:gd name="T40" fmla="*/ 0 w 20000"/>
                <a:gd name="T41" fmla="*/ 0 h 20000"/>
                <a:gd name="T42" fmla="*/ 0 w 20000"/>
                <a:gd name="T43" fmla="*/ 0 h 20000"/>
                <a:gd name="T44" fmla="*/ 0 w 20000"/>
                <a:gd name="T45" fmla="*/ 0 h 20000"/>
                <a:gd name="T46" fmla="*/ 0 w 20000"/>
                <a:gd name="T47" fmla="*/ 0 h 20000"/>
                <a:gd name="T48" fmla="*/ 0 w 20000"/>
                <a:gd name="T49" fmla="*/ 0 h 20000"/>
                <a:gd name="T50" fmla="*/ 0 w 20000"/>
                <a:gd name="T51" fmla="*/ 0 h 20000"/>
                <a:gd name="T52" fmla="*/ 0 w 20000"/>
                <a:gd name="T53" fmla="*/ 0 h 20000"/>
                <a:gd name="T54" fmla="*/ 0 w 20000"/>
                <a:gd name="T55" fmla="*/ 0 h 20000"/>
                <a:gd name="T56" fmla="*/ 0 w 20000"/>
                <a:gd name="T57" fmla="*/ 0 h 20000"/>
                <a:gd name="T58" fmla="*/ 0 w 20000"/>
                <a:gd name="T59" fmla="*/ 0 h 20000"/>
                <a:gd name="T60" fmla="*/ 0 w 20000"/>
                <a:gd name="T61" fmla="*/ 0 h 20000"/>
                <a:gd name="T62" fmla="*/ 0 w 20000"/>
                <a:gd name="T63" fmla="*/ 0 h 20000"/>
                <a:gd name="T64" fmla="*/ 0 w 20000"/>
                <a:gd name="T65" fmla="*/ 0 h 20000"/>
                <a:gd name="T66" fmla="*/ 0 w 20000"/>
                <a:gd name="T67" fmla="*/ 0 h 20000"/>
                <a:gd name="T68" fmla="*/ 0 w 20000"/>
                <a:gd name="T69" fmla="*/ 0 h 20000"/>
                <a:gd name="T70" fmla="*/ 0 w 20000"/>
                <a:gd name="T71" fmla="*/ 0 h 20000"/>
                <a:gd name="T72" fmla="*/ 0 w 20000"/>
                <a:gd name="T73" fmla="*/ 0 h 20000"/>
                <a:gd name="T74" fmla="*/ 0 w 20000"/>
                <a:gd name="T75" fmla="*/ 0 h 20000"/>
                <a:gd name="T76" fmla="*/ 0 w 20000"/>
                <a:gd name="T77" fmla="*/ 0 h 20000"/>
                <a:gd name="T78" fmla="*/ 0 w 20000"/>
                <a:gd name="T79" fmla="*/ 0 h 20000"/>
                <a:gd name="T80" fmla="*/ 0 w 20000"/>
                <a:gd name="T81" fmla="*/ 0 h 20000"/>
                <a:gd name="T82" fmla="*/ 0 w 20000"/>
                <a:gd name="T83" fmla="*/ 0 h 20000"/>
                <a:gd name="T84" fmla="*/ 0 w 20000"/>
                <a:gd name="T85" fmla="*/ 0 h 20000"/>
                <a:gd name="T86" fmla="*/ 0 w 20000"/>
                <a:gd name="T87" fmla="*/ 0 h 20000"/>
                <a:gd name="T88" fmla="*/ 0 w 20000"/>
                <a:gd name="T89" fmla="*/ 0 h 20000"/>
                <a:gd name="T90" fmla="*/ 0 w 20000"/>
                <a:gd name="T91" fmla="*/ 0 h 20000"/>
                <a:gd name="T92" fmla="*/ 0 w 20000"/>
                <a:gd name="T93" fmla="*/ 0 h 20000"/>
                <a:gd name="T94" fmla="*/ 0 w 20000"/>
                <a:gd name="T95" fmla="*/ 0 h 2000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0000"/>
                <a:gd name="T145" fmla="*/ 0 h 20000"/>
                <a:gd name="T146" fmla="*/ 20000 w 20000"/>
                <a:gd name="T147" fmla="*/ 20000 h 20000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0000" h="20000">
                  <a:moveTo>
                    <a:pt x="19970" y="843"/>
                  </a:moveTo>
                  <a:lnTo>
                    <a:pt x="19731" y="1481"/>
                  </a:lnTo>
                  <a:lnTo>
                    <a:pt x="19522" y="2069"/>
                  </a:lnTo>
                  <a:lnTo>
                    <a:pt x="19313" y="2656"/>
                  </a:lnTo>
                  <a:lnTo>
                    <a:pt x="19045" y="3295"/>
                  </a:lnTo>
                  <a:lnTo>
                    <a:pt x="18866" y="3883"/>
                  </a:lnTo>
                  <a:lnTo>
                    <a:pt x="18597" y="4470"/>
                  </a:lnTo>
                  <a:lnTo>
                    <a:pt x="18448" y="5057"/>
                  </a:lnTo>
                  <a:lnTo>
                    <a:pt x="18209" y="5645"/>
                  </a:lnTo>
                  <a:lnTo>
                    <a:pt x="17940" y="6232"/>
                  </a:lnTo>
                  <a:lnTo>
                    <a:pt x="17731" y="6820"/>
                  </a:lnTo>
                  <a:lnTo>
                    <a:pt x="17493" y="7356"/>
                  </a:lnTo>
                  <a:lnTo>
                    <a:pt x="17284" y="7944"/>
                  </a:lnTo>
                  <a:lnTo>
                    <a:pt x="17075" y="8480"/>
                  </a:lnTo>
                  <a:lnTo>
                    <a:pt x="16866" y="9068"/>
                  </a:lnTo>
                  <a:lnTo>
                    <a:pt x="16597" y="9630"/>
                  </a:lnTo>
                  <a:lnTo>
                    <a:pt x="16358" y="10166"/>
                  </a:lnTo>
                  <a:lnTo>
                    <a:pt x="16179" y="10702"/>
                  </a:lnTo>
                  <a:lnTo>
                    <a:pt x="15940" y="11188"/>
                  </a:lnTo>
                  <a:lnTo>
                    <a:pt x="15731" y="11724"/>
                  </a:lnTo>
                  <a:lnTo>
                    <a:pt x="15522" y="12209"/>
                  </a:lnTo>
                  <a:lnTo>
                    <a:pt x="15313" y="12720"/>
                  </a:lnTo>
                  <a:lnTo>
                    <a:pt x="15045" y="13155"/>
                  </a:lnTo>
                  <a:lnTo>
                    <a:pt x="14836" y="13640"/>
                  </a:lnTo>
                  <a:lnTo>
                    <a:pt x="14657" y="14074"/>
                  </a:lnTo>
                  <a:lnTo>
                    <a:pt x="14418" y="14534"/>
                  </a:lnTo>
                  <a:lnTo>
                    <a:pt x="14209" y="14968"/>
                  </a:lnTo>
                  <a:lnTo>
                    <a:pt x="13940" y="15402"/>
                  </a:lnTo>
                  <a:lnTo>
                    <a:pt x="13791" y="15811"/>
                  </a:lnTo>
                  <a:lnTo>
                    <a:pt x="13552" y="16194"/>
                  </a:lnTo>
                  <a:lnTo>
                    <a:pt x="13343" y="16552"/>
                  </a:lnTo>
                  <a:lnTo>
                    <a:pt x="13104" y="16935"/>
                  </a:lnTo>
                  <a:lnTo>
                    <a:pt x="12836" y="17267"/>
                  </a:lnTo>
                  <a:lnTo>
                    <a:pt x="12657" y="17573"/>
                  </a:lnTo>
                  <a:lnTo>
                    <a:pt x="12448" y="17854"/>
                  </a:lnTo>
                  <a:lnTo>
                    <a:pt x="12239" y="18161"/>
                  </a:lnTo>
                  <a:lnTo>
                    <a:pt x="12000" y="18416"/>
                  </a:lnTo>
                  <a:lnTo>
                    <a:pt x="11791" y="18646"/>
                  </a:lnTo>
                  <a:lnTo>
                    <a:pt x="11582" y="18902"/>
                  </a:lnTo>
                  <a:lnTo>
                    <a:pt x="11373" y="19080"/>
                  </a:lnTo>
                  <a:lnTo>
                    <a:pt x="11134" y="19285"/>
                  </a:lnTo>
                  <a:lnTo>
                    <a:pt x="10955" y="19489"/>
                  </a:lnTo>
                  <a:lnTo>
                    <a:pt x="10716" y="19591"/>
                  </a:lnTo>
                  <a:lnTo>
                    <a:pt x="10537" y="19719"/>
                  </a:lnTo>
                  <a:lnTo>
                    <a:pt x="10328" y="19821"/>
                  </a:lnTo>
                  <a:lnTo>
                    <a:pt x="10060" y="19872"/>
                  </a:lnTo>
                  <a:lnTo>
                    <a:pt x="9881" y="19923"/>
                  </a:lnTo>
                  <a:lnTo>
                    <a:pt x="9672" y="19974"/>
                  </a:lnTo>
                  <a:lnTo>
                    <a:pt x="9463" y="19923"/>
                  </a:lnTo>
                  <a:lnTo>
                    <a:pt x="9254" y="19923"/>
                  </a:lnTo>
                  <a:lnTo>
                    <a:pt x="9045" y="19872"/>
                  </a:lnTo>
                  <a:lnTo>
                    <a:pt x="8866" y="19770"/>
                  </a:lnTo>
                  <a:lnTo>
                    <a:pt x="8627" y="19642"/>
                  </a:lnTo>
                  <a:lnTo>
                    <a:pt x="8418" y="19438"/>
                  </a:lnTo>
                  <a:lnTo>
                    <a:pt x="8149" y="19234"/>
                  </a:lnTo>
                  <a:lnTo>
                    <a:pt x="8000" y="19004"/>
                  </a:lnTo>
                  <a:lnTo>
                    <a:pt x="7761" y="18748"/>
                  </a:lnTo>
                  <a:lnTo>
                    <a:pt x="7493" y="18416"/>
                  </a:lnTo>
                  <a:lnTo>
                    <a:pt x="7284" y="18059"/>
                  </a:lnTo>
                  <a:lnTo>
                    <a:pt x="7045" y="17727"/>
                  </a:lnTo>
                  <a:lnTo>
                    <a:pt x="6776" y="17267"/>
                  </a:lnTo>
                  <a:lnTo>
                    <a:pt x="6597" y="16884"/>
                  </a:lnTo>
                  <a:lnTo>
                    <a:pt x="6328" y="16450"/>
                  </a:lnTo>
                  <a:lnTo>
                    <a:pt x="6090" y="15990"/>
                  </a:lnTo>
                  <a:lnTo>
                    <a:pt x="5881" y="15504"/>
                  </a:lnTo>
                  <a:lnTo>
                    <a:pt x="5672" y="15019"/>
                  </a:lnTo>
                  <a:lnTo>
                    <a:pt x="5463" y="14534"/>
                  </a:lnTo>
                  <a:lnTo>
                    <a:pt x="5224" y="13997"/>
                  </a:lnTo>
                  <a:lnTo>
                    <a:pt x="4955" y="13461"/>
                  </a:lnTo>
                  <a:lnTo>
                    <a:pt x="4746" y="12899"/>
                  </a:lnTo>
                  <a:lnTo>
                    <a:pt x="4478" y="12312"/>
                  </a:lnTo>
                  <a:lnTo>
                    <a:pt x="4269" y="11775"/>
                  </a:lnTo>
                  <a:lnTo>
                    <a:pt x="4060" y="11188"/>
                  </a:lnTo>
                  <a:lnTo>
                    <a:pt x="3881" y="10600"/>
                  </a:lnTo>
                  <a:lnTo>
                    <a:pt x="3672" y="10064"/>
                  </a:lnTo>
                  <a:lnTo>
                    <a:pt x="3433" y="9476"/>
                  </a:lnTo>
                  <a:lnTo>
                    <a:pt x="3224" y="8940"/>
                  </a:lnTo>
                  <a:lnTo>
                    <a:pt x="2985" y="8352"/>
                  </a:lnTo>
                  <a:lnTo>
                    <a:pt x="2806" y="7816"/>
                  </a:lnTo>
                  <a:lnTo>
                    <a:pt x="2627" y="7203"/>
                  </a:lnTo>
                  <a:lnTo>
                    <a:pt x="2388" y="6667"/>
                  </a:lnTo>
                  <a:lnTo>
                    <a:pt x="2239" y="6130"/>
                  </a:lnTo>
                  <a:lnTo>
                    <a:pt x="2060" y="5543"/>
                  </a:lnTo>
                  <a:lnTo>
                    <a:pt x="1821" y="5057"/>
                  </a:lnTo>
                  <a:lnTo>
                    <a:pt x="1672" y="4521"/>
                  </a:lnTo>
                  <a:lnTo>
                    <a:pt x="1493" y="4036"/>
                  </a:lnTo>
                  <a:lnTo>
                    <a:pt x="1373" y="3525"/>
                  </a:lnTo>
                  <a:lnTo>
                    <a:pt x="1164" y="3091"/>
                  </a:lnTo>
                  <a:lnTo>
                    <a:pt x="985" y="2656"/>
                  </a:lnTo>
                  <a:lnTo>
                    <a:pt x="866" y="2197"/>
                  </a:lnTo>
                  <a:lnTo>
                    <a:pt x="746" y="1814"/>
                  </a:lnTo>
                  <a:lnTo>
                    <a:pt x="567" y="1430"/>
                  </a:lnTo>
                  <a:lnTo>
                    <a:pt x="418" y="1073"/>
                  </a:lnTo>
                  <a:lnTo>
                    <a:pt x="299" y="792"/>
                  </a:lnTo>
                  <a:lnTo>
                    <a:pt x="179" y="434"/>
                  </a:lnTo>
                  <a:lnTo>
                    <a:pt x="90" y="153"/>
                  </a:lnTo>
                  <a:lnTo>
                    <a:pt x="0" y="0"/>
                  </a:lnTo>
                </a:path>
              </a:pathLst>
            </a:custGeom>
            <a:noFill/>
            <a:ln w="28575">
              <a:solidFill>
                <a:srgbClr val="66FF33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346150" name="Object 2">
            <a:extLst>
              <a:ext uri="{FF2B5EF4-FFF2-40B4-BE49-F238E27FC236}">
                <a16:creationId xmlns:a16="http://schemas.microsoft.com/office/drawing/2014/main" id="{57A49EF7-1D38-47A0-B38A-F9BB1D33BEA0}"/>
              </a:ext>
            </a:extLst>
          </p:cNvPr>
          <p:cNvGraphicFramePr>
            <a:graphicFrameLocks/>
          </p:cNvGraphicFramePr>
          <p:nvPr/>
        </p:nvGraphicFramePr>
        <p:xfrm>
          <a:off x="3082925" y="2714625"/>
          <a:ext cx="1968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08" name="公式" r:id="rId3" imgW="171565" imgH="219211" progId="Equation.3">
                  <p:embed/>
                </p:oleObj>
              </mc:Choice>
              <mc:Fallback>
                <p:oleObj name="公式" r:id="rId3" imgW="171565" imgH="219211" progId="Equation.3">
                  <p:embed/>
                  <p:pic>
                    <p:nvPicPr>
                      <p:cNvPr id="346150" name="Object 2">
                        <a:extLst>
                          <a:ext uri="{FF2B5EF4-FFF2-40B4-BE49-F238E27FC236}">
                            <a16:creationId xmlns:a16="http://schemas.microsoft.com/office/drawing/2014/main" id="{57A49EF7-1D38-47A0-B38A-F9BB1D33BEA0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2925" y="2714625"/>
                        <a:ext cx="196850" cy="288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6151" name="Object 3">
            <a:extLst>
              <a:ext uri="{FF2B5EF4-FFF2-40B4-BE49-F238E27FC236}">
                <a16:creationId xmlns:a16="http://schemas.microsoft.com/office/drawing/2014/main" id="{F1A185B9-A7A3-4CCB-81C3-32039D7DB62E}"/>
              </a:ext>
            </a:extLst>
          </p:cNvPr>
          <p:cNvGraphicFramePr>
            <a:graphicFrameLocks/>
          </p:cNvGraphicFramePr>
          <p:nvPr/>
        </p:nvGraphicFramePr>
        <p:xfrm>
          <a:off x="2727325" y="2714625"/>
          <a:ext cx="252413" cy="301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09" name="公式" r:id="rId5" imgW="238233" imgH="238193" progId="Equation.3">
                  <p:embed/>
                </p:oleObj>
              </mc:Choice>
              <mc:Fallback>
                <p:oleObj name="公式" r:id="rId5" imgW="238233" imgH="238193" progId="Equation.3">
                  <p:embed/>
                  <p:pic>
                    <p:nvPicPr>
                      <p:cNvPr id="346151" name="Object 3">
                        <a:extLst>
                          <a:ext uri="{FF2B5EF4-FFF2-40B4-BE49-F238E27FC236}">
                            <a16:creationId xmlns:a16="http://schemas.microsoft.com/office/drawing/2014/main" id="{F1A185B9-A7A3-4CCB-81C3-32039D7DB62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27325" y="2714625"/>
                        <a:ext cx="252413" cy="301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6152" name="Line 40">
            <a:extLst>
              <a:ext uri="{FF2B5EF4-FFF2-40B4-BE49-F238E27FC236}">
                <a16:creationId xmlns:a16="http://schemas.microsoft.com/office/drawing/2014/main" id="{93E9B353-B129-4FC9-A6FF-B6A7DE03B0B1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3538" y="2660650"/>
            <a:ext cx="0" cy="385763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6153" name="Line 41">
            <a:extLst>
              <a:ext uri="{FF2B5EF4-FFF2-40B4-BE49-F238E27FC236}">
                <a16:creationId xmlns:a16="http://schemas.microsoft.com/office/drawing/2014/main" id="{6469B2E1-1DE4-45FB-A03B-1F027446E220}"/>
              </a:ext>
            </a:extLst>
          </p:cNvPr>
          <p:cNvSpPr>
            <a:spLocks noChangeShapeType="1"/>
          </p:cNvSpPr>
          <p:nvPr/>
        </p:nvSpPr>
        <p:spPr bwMode="auto">
          <a:xfrm>
            <a:off x="6191250" y="2670175"/>
            <a:ext cx="0" cy="385763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6154" name="Line 42">
            <a:extLst>
              <a:ext uri="{FF2B5EF4-FFF2-40B4-BE49-F238E27FC236}">
                <a16:creationId xmlns:a16="http://schemas.microsoft.com/office/drawing/2014/main" id="{A545F3E8-41F1-4D6E-A4C9-A8894D607FE8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3538" y="2760663"/>
            <a:ext cx="75565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46155" name="Object 4">
            <a:extLst>
              <a:ext uri="{FF2B5EF4-FFF2-40B4-BE49-F238E27FC236}">
                <a16:creationId xmlns:a16="http://schemas.microsoft.com/office/drawing/2014/main" id="{49694A0E-35D4-49AC-87D9-6364D51A4B4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30875" y="2544763"/>
          <a:ext cx="223838" cy="198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10" name="公式" r:id="rId7" imgW="390531" imgH="276157" progId="Equation.3">
                  <p:embed/>
                </p:oleObj>
              </mc:Choice>
              <mc:Fallback>
                <p:oleObj name="公式" r:id="rId7" imgW="390531" imgH="276157" progId="Equation.3">
                  <p:embed/>
                  <p:pic>
                    <p:nvPicPr>
                      <p:cNvPr id="346155" name="Object 4">
                        <a:extLst>
                          <a:ext uri="{FF2B5EF4-FFF2-40B4-BE49-F238E27FC236}">
                            <a16:creationId xmlns:a16="http://schemas.microsoft.com/office/drawing/2014/main" id="{49694A0E-35D4-49AC-87D9-6364D51A4B4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30875" y="2544763"/>
                        <a:ext cx="223838" cy="198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6156" name="Line 44">
            <a:extLst>
              <a:ext uri="{FF2B5EF4-FFF2-40B4-BE49-F238E27FC236}">
                <a16:creationId xmlns:a16="http://schemas.microsoft.com/office/drawing/2014/main" id="{23DD56D5-BFE3-4E72-8FED-355B5902A450}"/>
              </a:ext>
            </a:extLst>
          </p:cNvPr>
          <p:cNvSpPr>
            <a:spLocks noChangeShapeType="1"/>
          </p:cNvSpPr>
          <p:nvPr/>
        </p:nvSpPr>
        <p:spPr bwMode="auto">
          <a:xfrm>
            <a:off x="5576888" y="2452688"/>
            <a:ext cx="0" cy="601662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6157" name="Line 45">
            <a:extLst>
              <a:ext uri="{FF2B5EF4-FFF2-40B4-BE49-F238E27FC236}">
                <a16:creationId xmlns:a16="http://schemas.microsoft.com/office/drawing/2014/main" id="{C7455ADF-70C3-4F29-8EC2-68C6610D322A}"/>
              </a:ext>
            </a:extLst>
          </p:cNvPr>
          <p:cNvSpPr>
            <a:spLocks noChangeShapeType="1"/>
          </p:cNvSpPr>
          <p:nvPr/>
        </p:nvSpPr>
        <p:spPr bwMode="auto">
          <a:xfrm>
            <a:off x="6435725" y="2462213"/>
            <a:ext cx="0" cy="601662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6158" name="Line 46">
            <a:extLst>
              <a:ext uri="{FF2B5EF4-FFF2-40B4-BE49-F238E27FC236}">
                <a16:creationId xmlns:a16="http://schemas.microsoft.com/office/drawing/2014/main" id="{EA797D57-26E4-459D-989D-0AD0E94F2829}"/>
              </a:ext>
            </a:extLst>
          </p:cNvPr>
          <p:cNvSpPr>
            <a:spLocks noChangeShapeType="1"/>
          </p:cNvSpPr>
          <p:nvPr/>
        </p:nvSpPr>
        <p:spPr bwMode="auto">
          <a:xfrm>
            <a:off x="5576888" y="2544763"/>
            <a:ext cx="8636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46159" name="Object 5">
            <a:extLst>
              <a:ext uri="{FF2B5EF4-FFF2-40B4-BE49-F238E27FC236}">
                <a16:creationId xmlns:a16="http://schemas.microsoft.com/office/drawing/2014/main" id="{8AC8790F-FEB7-4B96-8517-A6D64A46A1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27725" y="2325688"/>
          <a:ext cx="261938" cy="204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11" name="公式" r:id="rId9" imgW="466680" imgH="285648" progId="Equation.3">
                  <p:embed/>
                </p:oleObj>
              </mc:Choice>
              <mc:Fallback>
                <p:oleObj name="公式" r:id="rId9" imgW="466680" imgH="285648" progId="Equation.3">
                  <p:embed/>
                  <p:pic>
                    <p:nvPicPr>
                      <p:cNvPr id="346159" name="Object 5">
                        <a:extLst>
                          <a:ext uri="{FF2B5EF4-FFF2-40B4-BE49-F238E27FC236}">
                            <a16:creationId xmlns:a16="http://schemas.microsoft.com/office/drawing/2014/main" id="{8AC8790F-FEB7-4B96-8517-A6D64A46A1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7725" y="2325688"/>
                        <a:ext cx="261938" cy="204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6160" name="Object 6">
            <a:extLst>
              <a:ext uri="{FF2B5EF4-FFF2-40B4-BE49-F238E27FC236}">
                <a16:creationId xmlns:a16="http://schemas.microsoft.com/office/drawing/2014/main" id="{D1601C43-A874-441A-B429-E7909F764AC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27800" y="1643063"/>
          <a:ext cx="1258888" cy="395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12" name="公式" r:id="rId11" imgW="828771" imgH="219211" progId="Equation.3">
                  <p:embed/>
                </p:oleObj>
              </mc:Choice>
              <mc:Fallback>
                <p:oleObj name="公式" r:id="rId11" imgW="828771" imgH="219211" progId="Equation.3">
                  <p:embed/>
                  <p:pic>
                    <p:nvPicPr>
                      <p:cNvPr id="346160" name="Object 6">
                        <a:extLst>
                          <a:ext uri="{FF2B5EF4-FFF2-40B4-BE49-F238E27FC236}">
                            <a16:creationId xmlns:a16="http://schemas.microsoft.com/office/drawing/2014/main" id="{D1601C43-A874-441A-B429-E7909F764AC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27800" y="1643063"/>
                        <a:ext cx="1258888" cy="395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fol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6161" name="Text Box 49">
            <a:extLst>
              <a:ext uri="{FF2B5EF4-FFF2-40B4-BE49-F238E27FC236}">
                <a16:creationId xmlns:a16="http://schemas.microsoft.com/office/drawing/2014/main" id="{6D50809D-B29E-4163-AB61-DC49CF3DAB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71813" y="1609725"/>
            <a:ext cx="33448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当 </a:t>
            </a:r>
            <a:r>
              <a:rPr kumimoji="0" lang="en-US" altLang="zh-CN" i="1">
                <a:solidFill>
                  <a:srgbClr val="00FFFF"/>
                </a:solidFill>
                <a:ea typeface="仿宋_GB2312" pitchFamily="49" charset="-122"/>
              </a:rPr>
              <a:t>d </a:t>
            </a:r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和 </a:t>
            </a:r>
            <a:r>
              <a:rPr kumimoji="0" lang="en-US" altLang="zh-CN" i="1">
                <a:solidFill>
                  <a:srgbClr val="00FFFF"/>
                </a:solidFill>
                <a:ea typeface="仿宋_GB2312" pitchFamily="49" charset="-122"/>
              </a:rPr>
              <a:t>D </a:t>
            </a:r>
            <a:r>
              <a:rPr kumimoji="0" lang="zh-CN" altLang="en-US">
                <a:solidFill>
                  <a:schemeClr val="bg1"/>
                </a:solidFill>
                <a:ea typeface="仿宋_GB2312" pitchFamily="49" charset="-122"/>
              </a:rPr>
              <a:t>保持不变时，</a:t>
            </a:r>
          </a:p>
        </p:txBody>
      </p:sp>
      <p:graphicFrame>
        <p:nvGraphicFramePr>
          <p:cNvPr id="346163" name="Object 7">
            <a:extLst>
              <a:ext uri="{FF2B5EF4-FFF2-40B4-BE49-F238E27FC236}">
                <a16:creationId xmlns:a16="http://schemas.microsoft.com/office/drawing/2014/main" id="{A636C5E3-3EF8-47A4-96E7-B3B526B999E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47813" y="1457325"/>
          <a:ext cx="1166812" cy="757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613" name="公式" r:id="rId13" imgW="1057218" imgH="666818" progId="Equation.3">
                  <p:embed/>
                </p:oleObj>
              </mc:Choice>
              <mc:Fallback>
                <p:oleObj name="公式" r:id="rId13" imgW="1057218" imgH="666818" progId="Equation.3">
                  <p:embed/>
                  <p:pic>
                    <p:nvPicPr>
                      <p:cNvPr id="346163" name="Object 7">
                        <a:extLst>
                          <a:ext uri="{FF2B5EF4-FFF2-40B4-BE49-F238E27FC236}">
                            <a16:creationId xmlns:a16="http://schemas.microsoft.com/office/drawing/2014/main" id="{A636C5E3-3EF8-47A4-96E7-B3B526B999E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1457325"/>
                        <a:ext cx="1166812" cy="757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fol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Rectangle 29">
            <a:extLst>
              <a:ext uri="{FF2B5EF4-FFF2-40B4-BE49-F238E27FC236}">
                <a16:creationId xmlns:a16="http://schemas.microsoft.com/office/drawing/2014/main" id="{DC8D92F7-06F9-4A9E-858C-63827AE2F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4429125"/>
            <a:ext cx="56022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(5) 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光源移动对干涉条纹的影响：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53" name="Rectangle 32">
            <a:extLst>
              <a:ext uri="{FF2B5EF4-FFF2-40B4-BE49-F238E27FC236}">
                <a16:creationId xmlns:a16="http://schemas.microsoft.com/office/drawing/2014/main" id="{C697ACD7-0E4A-4630-B890-504DCD2D4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5110163"/>
            <a:ext cx="8001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kumimoji="0" lang="zh-CN" altLang="en-US">
                <a:solidFill>
                  <a:schemeClr val="bg1"/>
                </a:solidFill>
                <a:cs typeface="Times New Roman" panose="02020603050405020304" pitchFamily="18" charset="0"/>
              </a:rPr>
              <a:t>条纹移动与光源移动</a:t>
            </a:r>
            <a:r>
              <a:rPr kumimoji="0" lang="zh-CN" altLang="en-US">
                <a:solidFill>
                  <a:srgbClr val="FFCC00"/>
                </a:solidFill>
                <a:cs typeface="Times New Roman" panose="02020603050405020304" pitchFamily="18" charset="0"/>
              </a:rPr>
              <a:t>反向 </a:t>
            </a:r>
            <a:r>
              <a:rPr kumimoji="0" lang="zh-CN" altLang="en-US">
                <a:solidFill>
                  <a:schemeClr val="bg1"/>
                </a:solidFill>
                <a:cs typeface="Times New Roman" panose="02020603050405020304" pitchFamily="18" charset="0"/>
              </a:rPr>
              <a:t>（干涉条纹整体移动，条纹间距不变）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8214" name="灯片编号占位符 1">
            <a:extLst>
              <a:ext uri="{FF2B5EF4-FFF2-40B4-BE49-F238E27FC236}">
                <a16:creationId xmlns:a16="http://schemas.microsoft.com/office/drawing/2014/main" id="{C0058D12-4EF6-436E-B4DA-45A1B4596BDD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F6E6AC1-264C-455A-AA2D-625BDA030C82}" type="slidenum">
              <a:rPr lang="en-US" altLang="zh-CN" b="0">
                <a:solidFill>
                  <a:srgbClr val="FF00FF"/>
                </a:solidFill>
              </a:rPr>
              <a:pPr eaLnBrk="1" hangingPunct="1"/>
              <a:t>6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6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46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6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46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6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4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4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4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46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46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46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46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46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46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46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115" grpId="0"/>
      <p:bldP spid="346161" grpId="0"/>
      <p:bldP spid="52" grpId="0"/>
      <p:bldP spid="5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3">
            <a:extLst>
              <a:ext uri="{FF2B5EF4-FFF2-40B4-BE49-F238E27FC236}">
                <a16:creationId xmlns:a16="http://schemas.microsoft.com/office/drawing/2014/main" id="{B4A5B450-48EE-4207-9CD9-052CE40A53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0" y="6115050"/>
            <a:ext cx="4968875" cy="528638"/>
          </a:xfrm>
          <a:prstGeom prst="rect">
            <a:avLst/>
          </a:prstGeom>
          <a:solidFill>
            <a:schemeClr val="bg1"/>
          </a:solidFill>
          <a:ln w="9525">
            <a:solidFill>
              <a:srgbClr val="00FF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spcBef>
                <a:spcPct val="50000"/>
              </a:spcBef>
              <a:defRPr/>
            </a:pPr>
            <a:r>
              <a:rPr kumimoji="0" lang="el-GR" altLang="zh-CN" sz="2800" dirty="0">
                <a:latin typeface="宋体" pitchFamily="2" charset="-122"/>
              </a:rPr>
              <a:t>λ</a:t>
            </a:r>
            <a:r>
              <a:rPr kumimoji="0" lang="en-US" altLang="zh-CN" sz="2800" dirty="0">
                <a:latin typeface="宋体" pitchFamily="2" charset="-122"/>
              </a:rPr>
              <a:t>= </a:t>
            </a:r>
            <a:r>
              <a:rPr kumimoji="0" lang="en-US" altLang="zh-CN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rPr>
              <a:t>700nm</a:t>
            </a:r>
            <a:r>
              <a:rPr kumimoji="0" lang="en-US" altLang="zh-CN" sz="2800" dirty="0">
                <a:solidFill>
                  <a:srgbClr val="1C1C1C"/>
                </a:solidFill>
                <a:latin typeface="宋体" pitchFamily="2" charset="-122"/>
              </a:rPr>
              <a:t>   </a:t>
            </a:r>
            <a:r>
              <a:rPr kumimoji="0" lang="en-US" altLang="zh-CN" sz="2800" dirty="0">
                <a:solidFill>
                  <a:srgbClr val="00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rPr>
              <a:t>550nm</a:t>
            </a:r>
            <a:r>
              <a:rPr kumimoji="0" lang="en-US" altLang="zh-CN" sz="2800" dirty="0">
                <a:solidFill>
                  <a:srgbClr val="1C1C1C"/>
                </a:solidFill>
                <a:latin typeface="宋体" pitchFamily="2" charset="-122"/>
              </a:rPr>
              <a:t>   </a:t>
            </a:r>
            <a:r>
              <a:rPr kumimoji="0" lang="en-US" altLang="zh-CN" sz="2800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 pitchFamily="2" charset="-122"/>
              </a:rPr>
              <a:t>400nm</a:t>
            </a:r>
            <a:endParaRPr kumimoji="0" lang="el-GR" altLang="zh-CN" sz="2800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宋体" pitchFamily="2" charset="-122"/>
            </a:endParaRPr>
          </a:p>
        </p:txBody>
      </p:sp>
      <p:sp>
        <p:nvSpPr>
          <p:cNvPr id="9219" name="灯片编号占位符 1">
            <a:extLst>
              <a:ext uri="{FF2B5EF4-FFF2-40B4-BE49-F238E27FC236}">
                <a16:creationId xmlns:a16="http://schemas.microsoft.com/office/drawing/2014/main" id="{015B9AA8-0EE4-414D-B631-18F2ED5DF6FE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641B6729-4DED-4890-9A0C-4EC9D5819A39}" type="slidenum">
              <a:rPr lang="en-US" altLang="zh-CN" b="0">
                <a:solidFill>
                  <a:srgbClr val="FF00FF"/>
                </a:solidFill>
              </a:rPr>
              <a:pPr eaLnBrk="1" hangingPunct="1"/>
              <a:t>7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graphicFrame>
        <p:nvGraphicFramePr>
          <p:cNvPr id="9220" name="Object 17">
            <a:extLst>
              <a:ext uri="{FF2B5EF4-FFF2-40B4-BE49-F238E27FC236}">
                <a16:creationId xmlns:a16="http://schemas.microsoft.com/office/drawing/2014/main" id="{36253BD3-204A-4027-A6EC-2AF74BDCA5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83375" y="6000750"/>
          <a:ext cx="1357313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64" name="公式" r:id="rId4" imgW="1571606" imgH="828777" progId="Equation.3">
                  <p:embed/>
                </p:oleObj>
              </mc:Choice>
              <mc:Fallback>
                <p:oleObj name="公式" r:id="rId4" imgW="1571606" imgH="828777" progId="Equation.3">
                  <p:embed/>
                  <p:pic>
                    <p:nvPicPr>
                      <p:cNvPr id="9220" name="Object 17">
                        <a:extLst>
                          <a:ext uri="{FF2B5EF4-FFF2-40B4-BE49-F238E27FC236}">
                            <a16:creationId xmlns:a16="http://schemas.microsoft.com/office/drawing/2014/main" id="{36253BD3-204A-4027-A6EC-2AF74BDCA5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3375" y="6000750"/>
                        <a:ext cx="1357313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1" name="AutoShape 77">
            <a:hlinkClick r:id="rId6" action="ppaction://hlinkfile" highlightClick="1"/>
            <a:extLst>
              <a:ext uri="{FF2B5EF4-FFF2-40B4-BE49-F238E27FC236}">
                <a16:creationId xmlns:a16="http://schemas.microsoft.com/office/drawing/2014/main" id="{4EF93649-6D72-40F7-8400-81E7572E87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55013" y="6215063"/>
            <a:ext cx="431800" cy="288925"/>
          </a:xfrm>
          <a:prstGeom prst="actionButtonForwardNext">
            <a:avLst/>
          </a:pr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50565" r:id="rId2" imgW="8892885" imgH="5877745"/>
        </mc:Choice>
        <mc:Fallback>
          <p:control r:id="rId2" imgW="8892885" imgH="5877745">
            <p:pic>
              <p:nvPicPr>
                <p:cNvPr id="9222" name="ShockwaveFlash1">
                  <a:extLst>
                    <a:ext uri="{FF2B5EF4-FFF2-40B4-BE49-F238E27FC236}">
                      <a16:creationId xmlns:a16="http://schemas.microsoft.com/office/drawing/2014/main" id="{0E2E4EB9-12E3-494C-A5AB-557C4E726456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42875" y="73025"/>
                  <a:ext cx="8893175" cy="5876925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91240B29-F687-4F45-9708-019B960494DF}">
                    <a14:hiddenLine xmlns:a14="http://schemas.microsoft.com/office/drawing/2010/main" w="9525">
                      <a:noFill/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灯片编号占位符 1">
            <a:extLst>
              <a:ext uri="{FF2B5EF4-FFF2-40B4-BE49-F238E27FC236}">
                <a16:creationId xmlns:a16="http://schemas.microsoft.com/office/drawing/2014/main" id="{3C7AC15F-5F82-430C-93F5-36FB9252BFC4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DB56514-70D0-4EFB-BF7D-995CB0D2E641}" type="slidenum">
              <a:rPr lang="en-US" altLang="zh-CN" b="0">
                <a:solidFill>
                  <a:srgbClr val="FF00FF"/>
                </a:solidFill>
              </a:rPr>
              <a:pPr eaLnBrk="1" hangingPunct="1"/>
              <a:t>8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graphicFrame>
        <p:nvGraphicFramePr>
          <p:cNvPr id="10243" name="Object 7">
            <a:extLst>
              <a:ext uri="{FF2B5EF4-FFF2-40B4-BE49-F238E27FC236}">
                <a16:creationId xmlns:a16="http://schemas.microsoft.com/office/drawing/2014/main" id="{3FE74F87-314B-4F75-907F-DEA8148777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14938" y="6072188"/>
          <a:ext cx="1108075" cy="71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605" name="公式" r:id="rId4" imgW="1057218" imgH="666818" progId="Equation.3">
                  <p:embed/>
                </p:oleObj>
              </mc:Choice>
              <mc:Fallback>
                <p:oleObj name="公式" r:id="rId4" imgW="1057218" imgH="666818" progId="Equation.3">
                  <p:embed/>
                  <p:pic>
                    <p:nvPicPr>
                      <p:cNvPr id="10243" name="Object 7">
                        <a:extLst>
                          <a:ext uri="{FF2B5EF4-FFF2-40B4-BE49-F238E27FC236}">
                            <a16:creationId xmlns:a16="http://schemas.microsoft.com/office/drawing/2014/main" id="{3FE74F87-314B-4F75-907F-DEA81487770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14938" y="6072188"/>
                        <a:ext cx="1108075" cy="719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fol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44" name="Object 17">
            <a:extLst>
              <a:ext uri="{FF2B5EF4-FFF2-40B4-BE49-F238E27FC236}">
                <a16:creationId xmlns:a16="http://schemas.microsoft.com/office/drawing/2014/main" id="{3FFDBE14-B48D-4769-ACB4-A789FD1E86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90788" y="6072188"/>
          <a:ext cx="1366837" cy="71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606" name="公式" r:id="rId6" imgW="1571606" imgH="828777" progId="Equation.3">
                  <p:embed/>
                </p:oleObj>
              </mc:Choice>
              <mc:Fallback>
                <p:oleObj name="公式" r:id="rId6" imgW="1571606" imgH="828777" progId="Equation.3">
                  <p:embed/>
                  <p:pic>
                    <p:nvPicPr>
                      <p:cNvPr id="10244" name="Object 17">
                        <a:extLst>
                          <a:ext uri="{FF2B5EF4-FFF2-40B4-BE49-F238E27FC236}">
                            <a16:creationId xmlns:a16="http://schemas.microsoft.com/office/drawing/2014/main" id="{3FFDBE14-B48D-4769-ACB4-A789FD1E866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90788" y="6072188"/>
                        <a:ext cx="1366837" cy="719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5" name="AutoShape 7">
            <a:extLst>
              <a:ext uri="{FF2B5EF4-FFF2-40B4-BE49-F238E27FC236}">
                <a16:creationId xmlns:a16="http://schemas.microsoft.com/office/drawing/2014/main" id="{2D298C12-A792-413C-9A4F-D3FA9A7E4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00500" y="6357938"/>
            <a:ext cx="1071563" cy="214312"/>
          </a:xfrm>
          <a:prstGeom prst="rightArrow">
            <a:avLst>
              <a:gd name="adj1" fmla="val 50000"/>
              <a:gd name="adj2" fmla="val 162061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0246" name="AutoShape 77">
            <a:hlinkClick r:id="rId8" action="ppaction://hlinkfile" highlightClick="1"/>
            <a:extLst>
              <a:ext uri="{FF2B5EF4-FFF2-40B4-BE49-F238E27FC236}">
                <a16:creationId xmlns:a16="http://schemas.microsoft.com/office/drawing/2014/main" id="{50F16258-0B14-4907-98A1-DADE8C54D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43813" y="6286500"/>
            <a:ext cx="431800" cy="288925"/>
          </a:xfrm>
          <a:prstGeom prst="actionButtonForwardNext">
            <a:avLst/>
          </a:pr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spid="151607" r:id="rId2" imgW="8280572" imgH="5974590"/>
        </mc:Choice>
        <mc:Fallback>
          <p:control r:id="rId2" imgW="8280572" imgH="5974590">
            <p:pic>
              <p:nvPicPr>
                <p:cNvPr id="10247" name="ShockwaveFlash1">
                  <a:extLst>
                    <a:ext uri="{FF2B5EF4-FFF2-40B4-BE49-F238E27FC236}">
                      <a16:creationId xmlns:a16="http://schemas.microsoft.com/office/drawing/2014/main" id="{D3B3280C-6E1D-4288-9A67-5673EAE256BF}"/>
                    </a:ext>
                  </a:extLst>
                </p:cNvPr>
                <p:cNvPicPr preferRelativeResize="0">
                  <a:picLocks noGrp="1" noChangeAspect="1" noChangeArrowheads="1" noChangeShapeType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68313" y="46038"/>
                  <a:ext cx="8280400" cy="597535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91240B29-F687-4F45-9708-019B960494DF}">
                    <a14:hiddenLine xmlns:a14="http://schemas.microsoft.com/office/drawing/2010/main" w="9525">
                      <a:noFill/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>
            <a:extLst>
              <a:ext uri="{FF2B5EF4-FFF2-40B4-BE49-F238E27FC236}">
                <a16:creationId xmlns:a16="http://schemas.microsoft.com/office/drawing/2014/main" id="{2688954E-6526-40D0-A831-08346AA6B42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300038" y="252413"/>
            <a:ext cx="8701087" cy="1057275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3600"/>
              </a:lnSpc>
              <a:spcBef>
                <a:spcPts val="0"/>
              </a:spcBef>
              <a:buFontTx/>
              <a:buNone/>
              <a:defRPr/>
            </a:pPr>
            <a:r>
              <a:rPr lang="zh-CN" altLang="en-US" sz="2400" b="1" dirty="0">
                <a:solidFill>
                  <a:srgbClr val="FFFF00"/>
                </a:solidFill>
                <a:latin typeface="+mn-ea"/>
              </a:rPr>
              <a:t>例：</a:t>
            </a:r>
            <a:r>
              <a:rPr lang="zh-CN" altLang="en-US" sz="2400" b="1" dirty="0">
                <a:solidFill>
                  <a:schemeClr val="bg1"/>
                </a:solidFill>
              </a:rPr>
              <a:t>用白光光源进行双缝实验，若用一个纯红色的滤光片遮盖</a:t>
            </a:r>
            <a:endParaRPr lang="en-US" altLang="zh-CN" sz="2400" b="1" dirty="0">
              <a:solidFill>
                <a:schemeClr val="bg1"/>
              </a:solidFill>
            </a:endParaRPr>
          </a:p>
          <a:p>
            <a:pPr>
              <a:lnSpc>
                <a:spcPts val="3600"/>
              </a:lnSpc>
              <a:spcBef>
                <a:spcPts val="0"/>
              </a:spcBef>
              <a:buFontTx/>
              <a:buNone/>
              <a:defRPr/>
            </a:pPr>
            <a:r>
              <a:rPr lang="en-US" altLang="zh-CN" sz="2400" b="1" dirty="0">
                <a:solidFill>
                  <a:schemeClr val="bg1"/>
                </a:solidFill>
              </a:rPr>
              <a:t>        </a:t>
            </a:r>
            <a:r>
              <a:rPr lang="zh-CN" altLang="en-US" sz="2400" b="1" dirty="0">
                <a:solidFill>
                  <a:schemeClr val="bg1"/>
                </a:solidFill>
              </a:rPr>
              <a:t>一条缝，用一个纯蓝色的滤光片遮盖另一条缝，则</a:t>
            </a:r>
            <a:endParaRPr lang="zh-CN" altLang="en-US" sz="2400" b="1" dirty="0">
              <a:solidFill>
                <a:srgbClr val="00FFFF"/>
              </a:solidFill>
            </a:endParaRPr>
          </a:p>
        </p:txBody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AF3A0A39-1F83-4B19-AD83-417478F78F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2663" y="3214688"/>
            <a:ext cx="5446712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kumimoji="0" lang="en-US" altLang="zh-CN" dirty="0">
                <a:solidFill>
                  <a:schemeClr val="bg1"/>
                </a:solidFill>
                <a:latin typeface="+mn-lt"/>
                <a:ea typeface="+mn-ea"/>
              </a:rPr>
              <a:t>(D)</a:t>
            </a:r>
            <a:r>
              <a:rPr kumimoji="0" lang="en-US" altLang="zh-CN" dirty="0">
                <a:solidFill>
                  <a:schemeClr val="bg1"/>
                </a:solidFill>
                <a:latin typeface="+mn-ea"/>
                <a:ea typeface="+mn-ea"/>
              </a:rPr>
              <a:t> </a:t>
            </a:r>
            <a:r>
              <a:rPr kumimoji="0" lang="zh-CN" altLang="en-US" dirty="0">
                <a:solidFill>
                  <a:srgbClr val="FF0000"/>
                </a:solidFill>
                <a:latin typeface="+mn-ea"/>
                <a:ea typeface="+mn-ea"/>
              </a:rPr>
              <a:t>正确</a:t>
            </a:r>
            <a:r>
              <a:rPr kumimoji="0" lang="zh-CN" altLang="en-US" dirty="0">
                <a:solidFill>
                  <a:schemeClr val="bg1"/>
                </a:solidFill>
                <a:latin typeface="+mn-ea"/>
                <a:ea typeface="+mn-ea"/>
              </a:rPr>
              <a:t>（</a:t>
            </a:r>
            <a:r>
              <a:rPr kumimoji="0" lang="zh-CN" altLang="en-US" dirty="0">
                <a:solidFill>
                  <a:srgbClr val="FFFF00"/>
                </a:solidFill>
                <a:latin typeface="+mn-ea"/>
                <a:ea typeface="+mn-ea"/>
              </a:rPr>
              <a:t>波长不同的光不是相干光</a:t>
            </a:r>
            <a:r>
              <a:rPr kumimoji="0" lang="zh-CN" altLang="en-US" dirty="0">
                <a:solidFill>
                  <a:schemeClr val="bg1"/>
                </a:solidFill>
                <a:latin typeface="+mn-ea"/>
                <a:ea typeface="+mn-ea"/>
              </a:rPr>
              <a:t>）</a:t>
            </a:r>
          </a:p>
        </p:txBody>
      </p:sp>
      <p:sp>
        <p:nvSpPr>
          <p:cNvPr id="31748" name="Rectangle 4">
            <a:extLst>
              <a:ext uri="{FF2B5EF4-FFF2-40B4-BE49-F238E27FC236}">
                <a16:creationId xmlns:a16="http://schemas.microsoft.com/office/drawing/2014/main" id="{9B88C7A7-1EE5-4204-8F78-B2831A80D2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5200" y="1211263"/>
            <a:ext cx="7178675" cy="525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lnSpc>
                <a:spcPts val="3800"/>
              </a:lnSpc>
              <a:defRPr/>
            </a:pPr>
            <a:r>
              <a:rPr kumimoji="0" lang="en-US" altLang="zh-CN" dirty="0">
                <a:solidFill>
                  <a:schemeClr val="bg1"/>
                </a:solidFill>
                <a:latin typeface="+mn-lt"/>
              </a:rPr>
              <a:t>(A) </a:t>
            </a:r>
            <a:r>
              <a:rPr kumimoji="0" lang="zh-CN" altLang="en-US" dirty="0">
                <a:solidFill>
                  <a:schemeClr val="bg1"/>
                </a:solidFill>
                <a:latin typeface="+mn-lt"/>
              </a:rPr>
              <a:t>干涉条纹的宽度将发生改变</a:t>
            </a:r>
          </a:p>
        </p:txBody>
      </p:sp>
      <p:sp>
        <p:nvSpPr>
          <p:cNvPr id="5" name="Text Box 2">
            <a:extLst>
              <a:ext uri="{FF2B5EF4-FFF2-40B4-BE49-F238E27FC236}">
                <a16:creationId xmlns:a16="http://schemas.microsoft.com/office/drawing/2014/main" id="{590B4A59-40A8-44D2-9058-8729A63AE5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3714750"/>
            <a:ext cx="8501062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500"/>
              </a:lnSpc>
            </a:pPr>
            <a:r>
              <a:rPr lang="zh-CN" altLang="en-US">
                <a:solidFill>
                  <a:srgbClr val="EDFE4A"/>
                </a:solidFill>
              </a:rPr>
              <a:t>例：</a:t>
            </a:r>
            <a:r>
              <a:rPr lang="zh-CN" altLang="en-US">
                <a:solidFill>
                  <a:schemeClr val="bg1"/>
                </a:solidFill>
              </a:rPr>
              <a:t>在双缝干涉实验中，两条缝的宽度原来是相等的，保持缝间距不变下，若其中一条缝的宽度</a:t>
            </a:r>
            <a:r>
              <a:rPr lang="zh-CN" altLang="en-US">
                <a:solidFill>
                  <a:srgbClr val="FFFF00"/>
                </a:solidFill>
              </a:rPr>
              <a:t>略微</a:t>
            </a:r>
            <a:r>
              <a:rPr lang="zh-CN" altLang="en-US">
                <a:solidFill>
                  <a:schemeClr val="bg1"/>
                </a:solidFill>
              </a:rPr>
              <a:t>变窄，则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FC8A805-1A62-4C6C-AFCA-566FF5F5A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4686300"/>
            <a:ext cx="51260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(1)  </a:t>
            </a:r>
            <a:r>
              <a:rPr lang="zh-CN" altLang="en-US">
                <a:solidFill>
                  <a:schemeClr val="bg1"/>
                </a:solidFill>
              </a:rPr>
              <a:t>干涉条纹的间距变宽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66C9B25C-6A09-4E34-9B3E-5C35F314FE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5143500"/>
            <a:ext cx="51260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(2)  </a:t>
            </a:r>
            <a:r>
              <a:rPr lang="zh-CN" altLang="en-US">
                <a:solidFill>
                  <a:schemeClr val="bg1"/>
                </a:solidFill>
              </a:rPr>
              <a:t>干涉条纹的间距变窄</a:t>
            </a:r>
          </a:p>
        </p:txBody>
      </p:sp>
      <p:sp>
        <p:nvSpPr>
          <p:cNvPr id="9" name="Rectangle 7">
            <a:extLst>
              <a:ext uri="{FF2B5EF4-FFF2-40B4-BE49-F238E27FC236}">
                <a16:creationId xmlns:a16="http://schemas.microsoft.com/office/drawing/2014/main" id="{842E4E93-594D-4CFB-9B09-E5A252B771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588" y="6143625"/>
            <a:ext cx="51260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(4)  </a:t>
            </a:r>
            <a:r>
              <a:rPr lang="zh-CN" altLang="en-US">
                <a:solidFill>
                  <a:schemeClr val="bg1"/>
                </a:solidFill>
              </a:rPr>
              <a:t>不再发生干涉现象</a:t>
            </a: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37D0FFC-3E00-49A6-8298-5D72175AE2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5643563"/>
            <a:ext cx="8143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(3)  </a:t>
            </a:r>
            <a:r>
              <a:rPr lang="zh-CN" altLang="en-US">
                <a:solidFill>
                  <a:schemeClr val="bg1"/>
                </a:solidFill>
              </a:rPr>
              <a:t>干涉条纹的间距不变，但原极小处的强度不再为零</a:t>
            </a:r>
          </a:p>
        </p:txBody>
      </p:sp>
      <p:sp>
        <p:nvSpPr>
          <p:cNvPr id="12" name="任意多边形 11">
            <a:extLst>
              <a:ext uri="{FF2B5EF4-FFF2-40B4-BE49-F238E27FC236}">
                <a16:creationId xmlns:a16="http://schemas.microsoft.com/office/drawing/2014/main" id="{09B0F1EA-A775-4B49-8E69-7EE7BA6546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2657475"/>
            <a:ext cx="763588" cy="628650"/>
          </a:xfrm>
          <a:custGeom>
            <a:avLst/>
            <a:gdLst>
              <a:gd name="T0" fmla="*/ 0 w 763398"/>
              <a:gd name="T1" fmla="*/ 301456 h 629175"/>
              <a:gd name="T2" fmla="*/ 203086 w 763398"/>
              <a:gd name="T3" fmla="*/ 570322 h 629175"/>
              <a:gd name="T4" fmla="*/ 372331 w 763398"/>
              <a:gd name="T5" fmla="*/ 545879 h 629175"/>
              <a:gd name="T6" fmla="*/ 482332 w 763398"/>
              <a:gd name="T7" fmla="*/ 407371 h 629175"/>
              <a:gd name="T8" fmla="*/ 770040 w 763398"/>
              <a:gd name="T9" fmla="*/ 0 h 629175"/>
              <a:gd name="T10" fmla="*/ 770040 w 763398"/>
              <a:gd name="T11" fmla="*/ 0 h 62917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763398"/>
              <a:gd name="T19" fmla="*/ 0 h 629175"/>
              <a:gd name="T20" fmla="*/ 763398 w 763398"/>
              <a:gd name="T21" fmla="*/ 629175 h 62917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763398" h="629175">
                <a:moveTo>
                  <a:pt x="0" y="310393"/>
                </a:moveTo>
                <a:cubicBezTo>
                  <a:pt x="69908" y="427839"/>
                  <a:pt x="139817" y="545285"/>
                  <a:pt x="201336" y="587230"/>
                </a:cubicBezTo>
                <a:cubicBezTo>
                  <a:pt x="262855" y="629175"/>
                  <a:pt x="322976" y="590026"/>
                  <a:pt x="369116" y="562063"/>
                </a:cubicBezTo>
                <a:cubicBezTo>
                  <a:pt x="415256" y="534100"/>
                  <a:pt x="412459" y="513127"/>
                  <a:pt x="478173" y="419450"/>
                </a:cubicBezTo>
                <a:cubicBezTo>
                  <a:pt x="543887" y="325773"/>
                  <a:pt x="763398" y="0"/>
                  <a:pt x="763398" y="0"/>
                </a:cubicBezTo>
              </a:path>
            </a:pathLst>
          </a:custGeom>
          <a:noFill/>
          <a:ln w="2540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任意多边形 12">
            <a:extLst>
              <a:ext uri="{FF2B5EF4-FFF2-40B4-BE49-F238E27FC236}">
                <a16:creationId xmlns:a16="http://schemas.microsoft.com/office/drawing/2014/main" id="{1F86F419-D5FD-4887-B84C-54CA8A2E64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5514975"/>
            <a:ext cx="763588" cy="628650"/>
          </a:xfrm>
          <a:custGeom>
            <a:avLst/>
            <a:gdLst>
              <a:gd name="T0" fmla="*/ 0 w 763398"/>
              <a:gd name="T1" fmla="*/ 301456 h 629175"/>
              <a:gd name="T2" fmla="*/ 203089 w 763398"/>
              <a:gd name="T3" fmla="*/ 570322 h 629175"/>
              <a:gd name="T4" fmla="*/ 372343 w 763398"/>
              <a:gd name="T5" fmla="*/ 545879 h 629175"/>
              <a:gd name="T6" fmla="*/ 482356 w 763398"/>
              <a:gd name="T7" fmla="*/ 407371 h 629175"/>
              <a:gd name="T8" fmla="*/ 770075 w 763398"/>
              <a:gd name="T9" fmla="*/ 0 h 629175"/>
              <a:gd name="T10" fmla="*/ 770075 w 763398"/>
              <a:gd name="T11" fmla="*/ 0 h 62917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763398"/>
              <a:gd name="T19" fmla="*/ 0 h 629175"/>
              <a:gd name="T20" fmla="*/ 763398 w 763398"/>
              <a:gd name="T21" fmla="*/ 629175 h 62917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763398" h="629175">
                <a:moveTo>
                  <a:pt x="0" y="310393"/>
                </a:moveTo>
                <a:cubicBezTo>
                  <a:pt x="69908" y="427839"/>
                  <a:pt x="139817" y="545285"/>
                  <a:pt x="201336" y="587230"/>
                </a:cubicBezTo>
                <a:cubicBezTo>
                  <a:pt x="262855" y="629175"/>
                  <a:pt x="322976" y="590026"/>
                  <a:pt x="369116" y="562063"/>
                </a:cubicBezTo>
                <a:cubicBezTo>
                  <a:pt x="415256" y="534100"/>
                  <a:pt x="412459" y="513127"/>
                  <a:pt x="478173" y="419450"/>
                </a:cubicBezTo>
                <a:cubicBezTo>
                  <a:pt x="543887" y="325773"/>
                  <a:pt x="763398" y="0"/>
                  <a:pt x="763398" y="0"/>
                </a:cubicBezTo>
              </a:path>
            </a:pathLst>
          </a:custGeom>
          <a:noFill/>
          <a:ln w="2540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76" name="灯片编号占位符 1">
            <a:extLst>
              <a:ext uri="{FF2B5EF4-FFF2-40B4-BE49-F238E27FC236}">
                <a16:creationId xmlns:a16="http://schemas.microsoft.com/office/drawing/2014/main" id="{D855395C-5257-4A87-86DA-9EEE2BDC8354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67FE398-0274-4B26-9316-F8BAC1A3E6D2}" type="slidenum">
              <a:rPr lang="en-US" altLang="zh-CN" b="0">
                <a:solidFill>
                  <a:srgbClr val="FF00FF"/>
                </a:solidFill>
              </a:rPr>
              <a:pPr eaLnBrk="1" hangingPunct="1"/>
              <a:t>9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  <p:sp>
        <p:nvSpPr>
          <p:cNvPr id="14" name="Rectangle 4">
            <a:extLst>
              <a:ext uri="{FF2B5EF4-FFF2-40B4-BE49-F238E27FC236}">
                <a16:creationId xmlns:a16="http://schemas.microsoft.com/office/drawing/2014/main" id="{447D2813-A5A0-44DF-AE14-4013E5F26D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1677988"/>
            <a:ext cx="7178675" cy="52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lnSpc>
                <a:spcPts val="3800"/>
              </a:lnSpc>
              <a:defRPr/>
            </a:pPr>
            <a:r>
              <a:rPr kumimoji="0" lang="en-US" altLang="zh-CN" dirty="0">
                <a:solidFill>
                  <a:schemeClr val="bg1"/>
                </a:solidFill>
                <a:latin typeface="+mn-lt"/>
              </a:rPr>
              <a:t>(B) </a:t>
            </a:r>
            <a:r>
              <a:rPr kumimoji="0" lang="zh-CN" altLang="en-US" dirty="0">
                <a:solidFill>
                  <a:schemeClr val="bg1"/>
                </a:solidFill>
                <a:latin typeface="+mn-lt"/>
              </a:rPr>
              <a:t>产生红色和蓝色的两套彩色干涉条纹</a:t>
            </a: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E881283D-1F73-4C2C-8DFE-73AFED4304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2636838"/>
            <a:ext cx="7178675" cy="527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lnSpc>
                <a:spcPts val="3800"/>
              </a:lnSpc>
              <a:defRPr/>
            </a:pPr>
            <a:r>
              <a:rPr kumimoji="0" lang="en-US" altLang="zh-CN" dirty="0">
                <a:solidFill>
                  <a:schemeClr val="bg1"/>
                </a:solidFill>
                <a:latin typeface="+mn-lt"/>
              </a:rPr>
              <a:t>(D) </a:t>
            </a:r>
            <a:r>
              <a:rPr kumimoji="0" lang="zh-CN" altLang="en-US" dirty="0">
                <a:solidFill>
                  <a:schemeClr val="bg1"/>
                </a:solidFill>
                <a:latin typeface="+mn-lt"/>
              </a:rPr>
              <a:t>不产生干涉条纹</a:t>
            </a:r>
          </a:p>
        </p:txBody>
      </p:sp>
      <p:sp>
        <p:nvSpPr>
          <p:cNvPr id="16" name="Rectangle 4">
            <a:extLst>
              <a:ext uri="{FF2B5EF4-FFF2-40B4-BE49-F238E27FC236}">
                <a16:creationId xmlns:a16="http://schemas.microsoft.com/office/drawing/2014/main" id="{79CA3D29-5B55-43B0-8255-2CA548BEEE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2182813"/>
            <a:ext cx="7178675" cy="525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lnSpc>
                <a:spcPts val="3800"/>
              </a:lnSpc>
              <a:defRPr/>
            </a:pPr>
            <a:r>
              <a:rPr kumimoji="0" lang="en-US" altLang="zh-CN" dirty="0">
                <a:solidFill>
                  <a:schemeClr val="bg1"/>
                </a:solidFill>
                <a:latin typeface="+mn-lt"/>
              </a:rPr>
              <a:t>(C) </a:t>
            </a:r>
            <a:r>
              <a:rPr kumimoji="0" lang="zh-CN" altLang="en-US" dirty="0">
                <a:solidFill>
                  <a:schemeClr val="bg1"/>
                </a:solidFill>
                <a:latin typeface="+mn-lt"/>
              </a:rPr>
              <a:t>干涉条纹的亮度将发生改变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7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3" grpId="0" autoUpdateAnimBg="0"/>
      <p:bldP spid="31748" grpId="0"/>
      <p:bldP spid="5" grpId="0" autoUpdateAnimBg="0"/>
      <p:bldP spid="7" grpId="0"/>
      <p:bldP spid="8" grpId="0"/>
      <p:bldP spid="9" grpId="0"/>
      <p:bldP spid="11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18418</TotalTime>
  <Words>1211</Words>
  <Application>Microsoft Office PowerPoint</Application>
  <PresentationFormat>全屏显示(4:3)</PresentationFormat>
  <Paragraphs>183</Paragraphs>
  <Slides>18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仿宋_GB2312</vt:lpstr>
      <vt:lpstr>楷体_GB2312</vt:lpstr>
      <vt:lpstr>黑体</vt:lpstr>
      <vt:lpstr>宋体</vt:lpstr>
      <vt:lpstr>华文仿宋</vt:lpstr>
      <vt:lpstr>方正书宋简体</vt:lpstr>
      <vt:lpstr>仿宋</vt:lpstr>
      <vt:lpstr>楷体</vt:lpstr>
      <vt:lpstr>Arial</vt:lpstr>
      <vt:lpstr>Cambria Math</vt:lpstr>
      <vt:lpstr>Symbol</vt:lpstr>
      <vt:lpstr>Times New Roman</vt:lpstr>
      <vt:lpstr>Wingdings</vt:lpstr>
      <vt:lpstr>默认设计模板</vt:lpstr>
      <vt:lpstr>公式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xian jiaotong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下册-大学物理</dc:title>
  <dc:creator>yzhang</dc:creator>
  <cp:lastModifiedBy>xjtu</cp:lastModifiedBy>
  <cp:revision>1303</cp:revision>
  <cp:lastPrinted>2022-09-23T09:41:43Z</cp:lastPrinted>
  <dcterms:created xsi:type="dcterms:W3CDTF">1998-11-21T01:35:42Z</dcterms:created>
  <dcterms:modified xsi:type="dcterms:W3CDTF">2022-10-09T14:14:01Z</dcterms:modified>
</cp:coreProperties>
</file>